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69" r:id="rId3"/>
    <p:sldId id="270" r:id="rId4"/>
    <p:sldId id="271" r:id="rId5"/>
    <p:sldId id="272" r:id="rId6"/>
    <p:sldId id="273" r:id="rId7"/>
    <p:sldId id="274" r:id="rId8"/>
    <p:sldId id="300" r:id="rId9"/>
    <p:sldId id="301" r:id="rId10"/>
    <p:sldId id="302" r:id="rId11"/>
    <p:sldId id="303" r:id="rId12"/>
    <p:sldId id="304" r:id="rId13"/>
    <p:sldId id="305" r:id="rId14"/>
    <p:sldId id="281" r:id="rId15"/>
    <p:sldId id="282" r:id="rId16"/>
    <p:sldId id="283"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Lato" panose="020F0502020204030203" pitchFamily="34" charset="0"/>
      <p:regular r:id="rId23"/>
      <p:bold r:id="rId24"/>
      <p:italic r:id="rId25"/>
      <p:boldItalic r:id="rId26"/>
    </p:embeddedFont>
    <p:embeddedFont>
      <p:font typeface="Lato Light" panose="020F0502020204030203"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QuLvjCoCyM9pNmZMnqjdItJ4u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B105C8-CE0A-4778-A1A8-25D78FC0EFBD}">
  <a:tblStyle styleId="{7FB105C8-CE0A-4778-A1A8-25D78FC0EFB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587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5742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6875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pic>
        <p:nvPicPr>
          <p:cNvPr id="15" name="Google Shape;15;p15"/>
          <p:cNvPicPr preferRelativeResize="0"/>
          <p:nvPr/>
        </p:nvPicPr>
        <p:blipFill rotWithShape="1">
          <a:blip r:embed="rId2">
            <a:alphaModFix/>
          </a:blip>
          <a:srcRect/>
          <a:stretch/>
        </p:blipFill>
        <p:spPr>
          <a:xfrm>
            <a:off x="2759098" y="336867"/>
            <a:ext cx="6673804" cy="7219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70"/>
        <p:cNvGrpSpPr/>
        <p:nvPr/>
      </p:nvGrpSpPr>
      <p:grpSpPr>
        <a:xfrm>
          <a:off x="0" y="0"/>
          <a:ext cx="0" cy="0"/>
          <a:chOff x="0" y="0"/>
          <a:chExt cx="0" cy="0"/>
        </a:xfrm>
      </p:grpSpPr>
      <p:sp>
        <p:nvSpPr>
          <p:cNvPr id="71" name="Google Shape;7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2" name="Google Shape;7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76"/>
        <p:cNvGrpSpPr/>
        <p:nvPr/>
      </p:nvGrpSpPr>
      <p:grpSpPr>
        <a:xfrm>
          <a:off x="0" y="0"/>
          <a:ext cx="0" cy="0"/>
          <a:chOff x="0" y="0"/>
          <a:chExt cx="0" cy="0"/>
        </a:xfrm>
      </p:grpSpPr>
      <p:sp>
        <p:nvSpPr>
          <p:cNvPr id="77" name="Google Shape;7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ster Slide 1">
  <p:cSld name="Master Slide 1">
    <p:spTree>
      <p:nvGrpSpPr>
        <p:cNvPr id="1" name="Shape 82"/>
        <p:cNvGrpSpPr/>
        <p:nvPr/>
      </p:nvGrpSpPr>
      <p:grpSpPr>
        <a:xfrm>
          <a:off x="0" y="0"/>
          <a:ext cx="0" cy="0"/>
          <a:chOff x="0" y="0"/>
          <a:chExt cx="0" cy="0"/>
        </a:xfrm>
      </p:grpSpPr>
      <p:sp>
        <p:nvSpPr>
          <p:cNvPr id="83" name="Google Shape;83;p26"/>
          <p:cNvSpPr/>
          <p:nvPr/>
        </p:nvSpPr>
        <p:spPr>
          <a:xfrm>
            <a:off x="3896747" y="6256370"/>
            <a:ext cx="4404903" cy="430851"/>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accent1"/>
                </a:solidFill>
                <a:latin typeface="Lato Light"/>
                <a:ea typeface="Lato Light"/>
                <a:cs typeface="Lato Light"/>
                <a:sym typeface="Lato Light"/>
              </a:rPr>
              <a:t>www.companyname.com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Lato Light"/>
                <a:ea typeface="Lato Light"/>
                <a:cs typeface="Lato Light"/>
                <a:sym typeface="Lato Light"/>
              </a:rPr>
              <a:t>© 2016 Jetfabrik Multipurpose Theme. All Rights Reserved. </a:t>
            </a:r>
            <a:endParaRPr sz="1000" b="0" i="0" u="none" strike="noStrike" cap="none">
              <a:solidFill>
                <a:schemeClr val="dk2"/>
              </a:solidFill>
              <a:latin typeface="Lato Light"/>
              <a:ea typeface="Lato Light"/>
              <a:cs typeface="Lato Light"/>
              <a:sym typeface="Lato Light"/>
            </a:endParaRPr>
          </a:p>
        </p:txBody>
      </p:sp>
      <p:sp>
        <p:nvSpPr>
          <p:cNvPr id="84" name="Google Shape;84;p26"/>
          <p:cNvSpPr/>
          <p:nvPr/>
        </p:nvSpPr>
        <p:spPr>
          <a:xfrm>
            <a:off x="11512878" y="236686"/>
            <a:ext cx="479630" cy="479505"/>
          </a:xfrm>
          <a:prstGeom prst="ellipse">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5" name="Google Shape;85;p26"/>
          <p:cNvSpPr txBox="1"/>
          <p:nvPr/>
        </p:nvSpPr>
        <p:spPr>
          <a:xfrm>
            <a:off x="11566660" y="303535"/>
            <a:ext cx="386573" cy="30774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lt1"/>
                </a:solidFill>
                <a:latin typeface="Lato"/>
                <a:ea typeface="Lato"/>
                <a:cs typeface="Lato"/>
                <a:sym typeface="Lato"/>
              </a:rPr>
              <a:t>‹Nº›</a:t>
            </a:fld>
            <a:endParaRPr sz="1400" b="0" i="0" u="none" strike="noStrike" cap="none">
              <a:solidFill>
                <a:schemeClr val="lt1"/>
              </a:solidFill>
              <a:latin typeface="Lato"/>
              <a:ea typeface="Lato"/>
              <a:cs typeface="Lato"/>
              <a:sym typeface="La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pad_mockup">
  <p:cSld name="ipad_mockup">
    <p:spTree>
      <p:nvGrpSpPr>
        <p:cNvPr id="1" name="Shape 86"/>
        <p:cNvGrpSpPr/>
        <p:nvPr/>
      </p:nvGrpSpPr>
      <p:grpSpPr>
        <a:xfrm>
          <a:off x="0" y="0"/>
          <a:ext cx="0" cy="0"/>
          <a:chOff x="0" y="0"/>
          <a:chExt cx="0" cy="0"/>
        </a:xfrm>
      </p:grpSpPr>
      <p:sp>
        <p:nvSpPr>
          <p:cNvPr id="87" name="Google Shape;87;p27"/>
          <p:cNvSpPr>
            <a:spLocks noGrp="1"/>
          </p:cNvSpPr>
          <p:nvPr>
            <p:ph type="pic" idx="2"/>
          </p:nvPr>
        </p:nvSpPr>
        <p:spPr>
          <a:xfrm>
            <a:off x="7509177" y="1789726"/>
            <a:ext cx="2670196" cy="3599324"/>
          </a:xfrm>
          <a:prstGeom prst="rect">
            <a:avLst/>
          </a:prstGeom>
          <a:noFill/>
          <a:ln>
            <a:noFill/>
          </a:ln>
        </p:spPr>
      </p:sp>
      <p:sp>
        <p:nvSpPr>
          <p:cNvPr id="88" name="Google Shape;88;p27"/>
          <p:cNvSpPr/>
          <p:nvPr/>
        </p:nvSpPr>
        <p:spPr>
          <a:xfrm>
            <a:off x="3896747" y="6256370"/>
            <a:ext cx="4404903" cy="430851"/>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accent1"/>
                </a:solidFill>
                <a:latin typeface="Lato Light"/>
                <a:ea typeface="Lato Light"/>
                <a:cs typeface="Lato Light"/>
                <a:sym typeface="Lato Light"/>
              </a:rPr>
              <a:t>www.companyname.com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Lato Light"/>
                <a:ea typeface="Lato Light"/>
                <a:cs typeface="Lato Light"/>
                <a:sym typeface="Lato Light"/>
              </a:rPr>
              <a:t>© 2016 Jetfabrik Multipurpose Theme. All Rights Reserved. </a:t>
            </a:r>
            <a:endParaRPr sz="1000" b="0" i="0" u="none" strike="noStrike" cap="none">
              <a:solidFill>
                <a:schemeClr val="dk2"/>
              </a:solidFill>
              <a:latin typeface="Lato Light"/>
              <a:ea typeface="Lato Light"/>
              <a:cs typeface="Lato Light"/>
              <a:sym typeface="Lato Light"/>
            </a:endParaRPr>
          </a:p>
        </p:txBody>
      </p:sp>
      <p:sp>
        <p:nvSpPr>
          <p:cNvPr id="89" name="Google Shape;89;p27"/>
          <p:cNvSpPr/>
          <p:nvPr/>
        </p:nvSpPr>
        <p:spPr>
          <a:xfrm>
            <a:off x="11512878" y="236686"/>
            <a:ext cx="479630" cy="479505"/>
          </a:xfrm>
          <a:prstGeom prst="ellipse">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90" name="Google Shape;90;p27"/>
          <p:cNvSpPr txBox="1"/>
          <p:nvPr/>
        </p:nvSpPr>
        <p:spPr>
          <a:xfrm>
            <a:off x="11566660" y="303535"/>
            <a:ext cx="386573" cy="30774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lt1"/>
                </a:solidFill>
                <a:latin typeface="Lato"/>
                <a:ea typeface="Lato"/>
                <a:cs typeface="Lato"/>
                <a:sym typeface="Lato"/>
              </a:rPr>
              <a:t>‹Nº›</a:t>
            </a:fld>
            <a:endParaRPr sz="1400" b="0" i="0" u="none" strike="noStrike" cap="none">
              <a:solidFill>
                <a:schemeClr val="lt1"/>
              </a:solidFill>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p:cSld name="Başlık ve İçerik">
    <p:spTree>
      <p:nvGrpSpPr>
        <p:cNvPr id="1" name="Shape 16"/>
        <p:cNvGrpSpPr/>
        <p:nvPr/>
      </p:nvGrpSpPr>
      <p:grpSpPr>
        <a:xfrm>
          <a:off x="0" y="0"/>
          <a:ext cx="0" cy="0"/>
          <a:chOff x="0" y="0"/>
          <a:chExt cx="0" cy="0"/>
        </a:xfrm>
      </p:grpSpPr>
      <p:pic>
        <p:nvPicPr>
          <p:cNvPr id="17" name="Google Shape;17;p16"/>
          <p:cNvPicPr preferRelativeResize="0"/>
          <p:nvPr/>
        </p:nvPicPr>
        <p:blipFill rotWithShape="1">
          <a:blip r:embed="rId2">
            <a:alphaModFix/>
          </a:blip>
          <a:srcRect/>
          <a:stretch/>
        </p:blipFill>
        <p:spPr>
          <a:xfrm>
            <a:off x="729914" y="421089"/>
            <a:ext cx="4894159" cy="529406"/>
          </a:xfrm>
          <a:prstGeom prst="rect">
            <a:avLst/>
          </a:prstGeom>
          <a:noFill/>
          <a:ln>
            <a:noFill/>
          </a:ln>
        </p:spPr>
      </p:pic>
      <p:sp>
        <p:nvSpPr>
          <p:cNvPr id="18" name="Google Shape;18;p16"/>
          <p:cNvSpPr txBox="1"/>
          <p:nvPr/>
        </p:nvSpPr>
        <p:spPr>
          <a:xfrm>
            <a:off x="7832558" y="5995402"/>
            <a:ext cx="4259179" cy="7783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Project Number: 2020-1-TR01-KA204-094078</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Funded by the Erasmus+ Program of the European Union. However,</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European Commission and Turkish National Agency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19" name="Google Shape;19;p16" descr="metin, küçük resim içeren bir resim&#10;&#10;Açıklama otomatik olarak oluşturuldu"/>
          <p:cNvPicPr preferRelativeResize="0"/>
          <p:nvPr/>
        </p:nvPicPr>
        <p:blipFill rotWithShape="1">
          <a:blip r:embed="rId3">
            <a:alphaModFix/>
          </a:blip>
          <a:srcRect/>
          <a:stretch/>
        </p:blipFill>
        <p:spPr>
          <a:xfrm>
            <a:off x="9255635" y="491239"/>
            <a:ext cx="2482725" cy="38897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20"/>
        <p:cNvGrpSpPr/>
        <p:nvPr/>
      </p:nvGrpSpPr>
      <p:grpSpPr>
        <a:xfrm>
          <a:off x="0" y="0"/>
          <a:ext cx="0" cy="0"/>
          <a:chOff x="0" y="0"/>
          <a:chExt cx="0" cy="0"/>
        </a:xfrm>
      </p:grpSpPr>
      <p:sp>
        <p:nvSpPr>
          <p:cNvPr id="21" name="Google Shape;21;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pic>
        <p:nvPicPr>
          <p:cNvPr id="26" name="Google Shape;26;p17"/>
          <p:cNvPicPr preferRelativeResize="0"/>
          <p:nvPr/>
        </p:nvPicPr>
        <p:blipFill rotWithShape="1">
          <a:blip r:embed="rId2">
            <a:alphaModFix/>
          </a:blip>
          <a:srcRect/>
          <a:stretch/>
        </p:blipFill>
        <p:spPr>
          <a:xfrm>
            <a:off x="729914" y="421089"/>
            <a:ext cx="4894159" cy="529406"/>
          </a:xfrm>
          <a:prstGeom prst="rect">
            <a:avLst/>
          </a:prstGeom>
          <a:noFill/>
          <a:ln>
            <a:noFill/>
          </a:ln>
        </p:spPr>
      </p:pic>
      <p:sp>
        <p:nvSpPr>
          <p:cNvPr id="27" name="Google Shape;27;p17"/>
          <p:cNvSpPr txBox="1"/>
          <p:nvPr/>
        </p:nvSpPr>
        <p:spPr>
          <a:xfrm>
            <a:off x="7832558" y="5995402"/>
            <a:ext cx="4259179" cy="7783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Project Number: 2020-1-TR01-KA204-094078</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Funded by the Erasmus+ Program of the European Union. However,</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European Commission and Turkish National Agency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28" name="Google Shape;28;p17" descr="metin, küçük resim içeren bir resim&#10;&#10;Açıklama otomatik olarak oluşturuldu"/>
          <p:cNvPicPr preferRelativeResize="0"/>
          <p:nvPr/>
        </p:nvPicPr>
        <p:blipFill rotWithShape="1">
          <a:blip r:embed="rId3">
            <a:alphaModFix/>
          </a:blip>
          <a:srcRect/>
          <a:stretch/>
        </p:blipFill>
        <p:spPr>
          <a:xfrm>
            <a:off x="9255635" y="491239"/>
            <a:ext cx="2482725" cy="38897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 name="Google Shape;31;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51"/>
        <p:cNvGrpSpPr/>
        <p:nvPr/>
      </p:nvGrpSpPr>
      <p:grpSpPr>
        <a:xfrm>
          <a:off x="0" y="0"/>
          <a:ext cx="0" cy="0"/>
          <a:chOff x="0" y="0"/>
          <a:chExt cx="0" cy="0"/>
        </a:xfrm>
      </p:grpSpPr>
      <p:sp>
        <p:nvSpPr>
          <p:cNvPr id="52" name="Google Shape;5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56"/>
        <p:cNvGrpSpPr/>
        <p:nvPr/>
      </p:nvGrpSpPr>
      <p:grpSpPr>
        <a:xfrm>
          <a:off x="0" y="0"/>
          <a:ext cx="0" cy="0"/>
          <a:chOff x="0" y="0"/>
          <a:chExt cx="0" cy="0"/>
        </a:xfrm>
      </p:grpSpPr>
      <p:sp>
        <p:nvSpPr>
          <p:cNvPr id="57" name="Google Shape;5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Google Shape;5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0" name="Google Shape;6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 name="Google Shape;65;p23"/>
          <p:cNvSpPr>
            <a:spLocks noGrp="1"/>
          </p:cNvSpPr>
          <p:nvPr>
            <p:ph type="pic" idx="2"/>
          </p:nvPr>
        </p:nvSpPr>
        <p:spPr>
          <a:xfrm>
            <a:off x="5183188" y="987425"/>
            <a:ext cx="6172200" cy="4873625"/>
          </a:xfrm>
          <a:prstGeom prst="rect">
            <a:avLst/>
          </a:prstGeom>
          <a:noFill/>
          <a:ln>
            <a:noFill/>
          </a:ln>
        </p:spPr>
      </p:sp>
      <p:sp>
        <p:nvSpPr>
          <p:cNvPr id="66" name="Google Shape;6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7" name="Google Shape;6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4"/>
          <p:cNvPicPr preferRelativeResize="0"/>
          <p:nvPr/>
        </p:nvPicPr>
        <p:blipFill rotWithShape="1">
          <a:blip r:embed="rId15">
            <a:alphaModFix/>
          </a:blip>
          <a:srcRect/>
          <a:stretch/>
        </p:blipFill>
        <p:spPr>
          <a:xfrm rot="-5400000" flipH="1">
            <a:off x="2667001" y="-2667000"/>
            <a:ext cx="6857998" cy="1219200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95" name="Google Shape;95;p1"/>
          <p:cNvGrpSpPr/>
          <p:nvPr/>
        </p:nvGrpSpPr>
        <p:grpSpPr>
          <a:xfrm>
            <a:off x="3938283" y="2256073"/>
            <a:ext cx="3911334" cy="1150727"/>
            <a:chOff x="3219044" y="1865095"/>
            <a:chExt cx="5215112" cy="1534303"/>
          </a:xfrm>
        </p:grpSpPr>
        <p:sp>
          <p:nvSpPr>
            <p:cNvPr id="96" name="Google Shape;96;p1"/>
            <p:cNvSpPr txBox="1"/>
            <p:nvPr/>
          </p:nvSpPr>
          <p:spPr>
            <a:xfrm>
              <a:off x="3671664" y="3010550"/>
              <a:ext cx="2925510" cy="388848"/>
            </a:xfrm>
            <a:prstGeom prst="rect">
              <a:avLst/>
            </a:prstGeom>
            <a:noFill/>
            <a:ln>
              <a:noFill/>
            </a:ln>
          </p:spPr>
          <p:txBody>
            <a:bodyPr spcFirstLastPara="1" wrap="square" lIns="68569" tIns="34275" rIns="68569" bIns="34275" anchor="t" anchorCtr="0">
              <a:noAutofit/>
            </a:bodyPr>
            <a:lstStyle/>
            <a:p>
              <a:pPr algn="ctr">
                <a:lnSpc>
                  <a:spcPct val="90000"/>
                </a:lnSpc>
                <a:buClr>
                  <a:schemeClr val="dk1"/>
                </a:buClr>
                <a:buSzPts val="1200"/>
              </a:pPr>
              <a:r>
                <a:rPr lang="en-US" sz="900">
                  <a:solidFill>
                    <a:schemeClr val="dk1"/>
                  </a:solidFill>
                  <a:latin typeface="Calibri"/>
                  <a:ea typeface="Calibri"/>
                  <a:cs typeface="Calibri"/>
                  <a:sym typeface="Calibri"/>
                </a:rPr>
                <a:t>2020-1-TR01-KA204-094078</a:t>
              </a:r>
              <a:endParaRPr sz="900">
                <a:solidFill>
                  <a:schemeClr val="dk1"/>
                </a:solidFill>
                <a:latin typeface="Calibri"/>
                <a:ea typeface="Calibri"/>
                <a:cs typeface="Calibri"/>
                <a:sym typeface="Calibri"/>
              </a:endParaRPr>
            </a:p>
            <a:p>
              <a:pPr algn="ctr">
                <a:lnSpc>
                  <a:spcPct val="90000"/>
                </a:lnSpc>
                <a:spcBef>
                  <a:spcPts val="750"/>
                </a:spcBef>
                <a:buClr>
                  <a:schemeClr val="dk1"/>
                </a:buClr>
                <a:buSzPts val="1200"/>
              </a:pPr>
              <a:endParaRPr sz="900">
                <a:solidFill>
                  <a:schemeClr val="dk1"/>
                </a:solidFill>
                <a:latin typeface="Calibri"/>
                <a:ea typeface="Calibri"/>
                <a:cs typeface="Calibri"/>
                <a:sym typeface="Calibri"/>
              </a:endParaRPr>
            </a:p>
            <a:p>
              <a:pPr marL="171450" indent="-114300" algn="ctr">
                <a:lnSpc>
                  <a:spcPct val="90000"/>
                </a:lnSpc>
                <a:spcBef>
                  <a:spcPts val="750"/>
                </a:spcBef>
                <a:buClr>
                  <a:schemeClr val="dk1"/>
                </a:buClr>
                <a:buSzPts val="1200"/>
              </a:pPr>
              <a:endParaRPr sz="900">
                <a:solidFill>
                  <a:schemeClr val="dk1"/>
                </a:solidFill>
                <a:latin typeface="Calibri"/>
                <a:ea typeface="Calibri"/>
                <a:cs typeface="Calibri"/>
                <a:sym typeface="Calibri"/>
              </a:endParaRPr>
            </a:p>
          </p:txBody>
        </p:sp>
        <p:pic>
          <p:nvPicPr>
            <p:cNvPr id="97" name="Google Shape;97;p1" descr="metin içeren bir resim&#10;&#10;Açıklama otomatik olarak oluşturuldu"/>
            <p:cNvPicPr preferRelativeResize="0"/>
            <p:nvPr/>
          </p:nvPicPr>
          <p:blipFill rotWithShape="1">
            <a:blip r:embed="rId5">
              <a:alphaModFix/>
            </a:blip>
            <a:srcRect/>
            <a:stretch/>
          </p:blipFill>
          <p:spPr>
            <a:xfrm>
              <a:off x="3219044" y="1865095"/>
              <a:ext cx="5215112" cy="1412809"/>
            </a:xfrm>
            <a:prstGeom prst="rect">
              <a:avLst/>
            </a:prstGeom>
            <a:noFill/>
            <a:ln>
              <a:noFill/>
            </a:ln>
          </p:spPr>
        </p:pic>
      </p:grpSp>
      <p:pic>
        <p:nvPicPr>
          <p:cNvPr id="98" name="Google Shape;98;p1"/>
          <p:cNvPicPr preferRelativeResize="0"/>
          <p:nvPr/>
        </p:nvPicPr>
        <p:blipFill rotWithShape="1">
          <a:blip r:embed="rId6">
            <a:alphaModFix/>
          </a:blip>
          <a:srcRect l="-152920" r="152920"/>
          <a:stretch/>
        </p:blipFill>
        <p:spPr>
          <a:xfrm>
            <a:off x="5464033" y="3744188"/>
            <a:ext cx="1685925" cy="1266270"/>
          </a:xfrm>
          <a:prstGeom prst="rect">
            <a:avLst/>
          </a:prstGeom>
          <a:noFill/>
          <a:ln>
            <a:noFill/>
          </a:ln>
        </p:spPr>
      </p:pic>
      <p:sp>
        <p:nvSpPr>
          <p:cNvPr id="2" name="Título 1">
            <a:extLst>
              <a:ext uri="{FF2B5EF4-FFF2-40B4-BE49-F238E27FC236}">
                <a16:creationId xmlns:a16="http://schemas.microsoft.com/office/drawing/2014/main" id="{3A1977A9-9165-6F97-DE61-31A5D9F7B5AE}"/>
              </a:ext>
            </a:extLst>
          </p:cNvPr>
          <p:cNvSpPr txBox="1">
            <a:spLocks/>
          </p:cNvSpPr>
          <p:nvPr/>
        </p:nvSpPr>
        <p:spPr>
          <a:xfrm>
            <a:off x="3570159" y="4000433"/>
            <a:ext cx="4744387" cy="12662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defRPr/>
            </a:pPr>
            <a:r>
              <a:rPr lang="el-GR" sz="2700" dirty="0"/>
              <a:t>Σχέδιο Διαχείρισης Καταστροφών</a:t>
            </a:r>
          </a:p>
          <a:p>
            <a:pPr algn="ctr">
              <a:defRPr/>
            </a:pPr>
            <a:r>
              <a:rPr lang="el-GR" sz="2700" dirty="0"/>
              <a:t>ΑΝΤΑΠΟΚΡΙΣΗ</a:t>
            </a:r>
            <a:endParaRPr lang="es-ES" sz="2700" dirty="0"/>
          </a:p>
        </p:txBody>
      </p:sp>
      <p:pic>
        <p:nvPicPr>
          <p:cNvPr id="4" name="Εγγεγραμμένος ήχος">
            <a:hlinkClick r:id="" action="ppaction://media"/>
            <a:extLst>
              <a:ext uri="{FF2B5EF4-FFF2-40B4-BE49-F238E27FC236}">
                <a16:creationId xmlns:a16="http://schemas.microsoft.com/office/drawing/2014/main" id="{F0C1F5D7-A288-032B-67CA-941C320AD0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85041" y="182790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68"/>
    </mc:Choice>
    <mc:Fallback xmlns="">
      <p:transition spd="slow" advTm="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3">
            <a:extLst>
              <a:ext uri="{FF2B5EF4-FFF2-40B4-BE49-F238E27FC236}">
                <a16:creationId xmlns:a16="http://schemas.microsoft.com/office/drawing/2014/main" id="{4A119DAA-48E5-6F62-1B42-BB2C8DD388D5}"/>
              </a:ext>
            </a:extLst>
          </p:cNvPr>
          <p:cNvSpPr txBox="1">
            <a:spLocks/>
          </p:cNvSpPr>
          <p:nvPr/>
        </p:nvSpPr>
        <p:spPr>
          <a:xfrm>
            <a:off x="1966245" y="1804438"/>
            <a:ext cx="5129880"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4. </a:t>
            </a:r>
            <a:r>
              <a:rPr lang="el-GR" sz="2100" b="1" dirty="0">
                <a:solidFill>
                  <a:schemeClr val="dk1"/>
                </a:solidFill>
                <a:latin typeface="Calibri"/>
                <a:ea typeface="Calibri"/>
                <a:cs typeface="Calibri"/>
                <a:sym typeface="Calibri"/>
              </a:rPr>
              <a:t>Εκκένωση ανθρώπων με αναπηρία </a:t>
            </a:r>
            <a:endParaRPr lang="en-US" sz="1050" dirty="0"/>
          </a:p>
        </p:txBody>
      </p:sp>
      <p:sp>
        <p:nvSpPr>
          <p:cNvPr id="3" name="Dreptunghi 2">
            <a:extLst>
              <a:ext uri="{FF2B5EF4-FFF2-40B4-BE49-F238E27FC236}">
                <a16:creationId xmlns:a16="http://schemas.microsoft.com/office/drawing/2014/main" id="{8CCD544D-C9A1-CC78-65C1-59964BFCC526}"/>
              </a:ext>
            </a:extLst>
          </p:cNvPr>
          <p:cNvSpPr/>
          <p:nvPr/>
        </p:nvSpPr>
        <p:spPr>
          <a:xfrm>
            <a:off x="1966246" y="2056449"/>
            <a:ext cx="6141435" cy="4662815"/>
          </a:xfrm>
          <a:prstGeom prst="rect">
            <a:avLst/>
          </a:prstGeom>
        </p:spPr>
        <p:txBody>
          <a:bodyPr wrap="square">
            <a:spAutoFit/>
          </a:bodyPr>
          <a:lstStyle/>
          <a:p>
            <a:endParaRPr lang="en-US" sz="1650" b="1" i="1" u="sng" dirty="0"/>
          </a:p>
          <a:p>
            <a:r>
              <a:rPr lang="el-GR" sz="1650" dirty="0"/>
              <a:t>Τα Σχέδια Εκκένωσης Έκτακτης Ανάγκης θα πρέπει να περιλαμβάνουν όλους – ειδικά για όσους έχουν αναπηρίες και ιατρικά προβλήματα.</a:t>
            </a:r>
          </a:p>
          <a:p>
            <a:endParaRPr lang="en-US" sz="1650" dirty="0"/>
          </a:p>
          <a:p>
            <a:r>
              <a:rPr lang="el-GR" sz="1650" dirty="0"/>
              <a:t>Η εκκένωση είναι μια δύσκολη διαδικασία για τους </a:t>
            </a:r>
            <a:r>
              <a:rPr lang="el-GR" sz="1650" dirty="0" err="1"/>
              <a:t>διασώστες</a:t>
            </a:r>
            <a:r>
              <a:rPr lang="el-GR" sz="1650" dirty="0"/>
              <a:t> και για</a:t>
            </a:r>
          </a:p>
          <a:p>
            <a:r>
              <a:rPr lang="el-GR" sz="1650" dirty="0"/>
              <a:t>ανθρώπους με αναπηρίες. Εάν μεταφερθούν ακατάλληλα, ορισμένα άτομα μπορεί να έχουν καταστάσεις που μπορεί να επιδεινωθούν ή να προκληθούν. Οι περιβαλλοντικοί παράγοντες όπως ο καπνός, τα συντρίμμια και οι διακοπές ρεύματος θα κάνουν τις προσπάθειες εκκένωσης πιο δύσκολες.</a:t>
            </a:r>
          </a:p>
          <a:p>
            <a:endParaRPr lang="en-US" sz="1650" dirty="0"/>
          </a:p>
          <a:p>
            <a:r>
              <a:rPr lang="el-GR" sz="1650" dirty="0"/>
              <a:t>Εν πάση </a:t>
            </a:r>
            <a:r>
              <a:rPr lang="el-GR" sz="1650" dirty="0" err="1"/>
              <a:t>περιπτώσει</a:t>
            </a:r>
            <a:r>
              <a:rPr lang="el-GR" sz="1650" dirty="0"/>
              <a:t>, πριν προσφέρετε βοήθεια, ΡΩΤΗΣΤΕ πάντα κάποιον με αναπηρία πώς μπορείτε να βοηθήσετε. Εάν υπάρχουν συγκεκριμένες οδηγίες ή αντικείμενα που πρέπει να φέρετε μαζί με το άτομο, μάθετε πώς μπορεί να βοηθηθεί καλύτερα.</a:t>
            </a:r>
            <a:endParaRPr lang="en-GB" sz="1650" dirty="0"/>
          </a:p>
        </p:txBody>
      </p:sp>
      <p:pic>
        <p:nvPicPr>
          <p:cNvPr id="4" name="Picture 3">
            <a:extLst>
              <a:ext uri="{FF2B5EF4-FFF2-40B4-BE49-F238E27FC236}">
                <a16:creationId xmlns:a16="http://schemas.microsoft.com/office/drawing/2014/main" id="{3CA80DAC-03A4-1F85-5E44-DF5C365502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346" y="1925956"/>
            <a:ext cx="2683655" cy="1503045"/>
          </a:xfrm>
          <a:prstGeom prst="rect">
            <a:avLst/>
          </a:prstGeom>
        </p:spPr>
      </p:pic>
      <p:pic>
        <p:nvPicPr>
          <p:cNvPr id="6" name="Εγγεγραμμένος ήχος">
            <a:hlinkClick r:id="" action="ppaction://media"/>
            <a:extLst>
              <a:ext uri="{FF2B5EF4-FFF2-40B4-BE49-F238E27FC236}">
                <a16:creationId xmlns:a16="http://schemas.microsoft.com/office/drawing/2014/main" id="{EE4A08F7-6420-E8CC-0FB3-D97DFD36C6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19355" y="1519555"/>
            <a:ext cx="406400" cy="406400"/>
          </a:xfrm>
          <a:prstGeom prst="rect">
            <a:avLst/>
          </a:prstGeom>
        </p:spPr>
      </p:pic>
    </p:spTree>
    <p:extLst>
      <p:ext uri="{BB962C8B-B14F-4D97-AF65-F5344CB8AC3E}">
        <p14:creationId xmlns:p14="http://schemas.microsoft.com/office/powerpoint/2010/main" val="659679892"/>
      </p:ext>
    </p:extLst>
  </p:cSld>
  <p:clrMapOvr>
    <a:masterClrMapping/>
  </p:clrMapOvr>
  <mc:AlternateContent xmlns:mc="http://schemas.openxmlformats.org/markup-compatibility/2006" xmlns:p14="http://schemas.microsoft.com/office/powerpoint/2010/main">
    <mc:Choice Requires="p14">
      <p:transition spd="slow" p14:dur="2000" advTm="49491"/>
    </mc:Choice>
    <mc:Fallback xmlns="">
      <p:transition spd="slow" advTm="4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3">
            <a:extLst>
              <a:ext uri="{FF2B5EF4-FFF2-40B4-BE49-F238E27FC236}">
                <a16:creationId xmlns:a16="http://schemas.microsoft.com/office/drawing/2014/main" id="{4A119DAA-48E5-6F62-1B42-BB2C8DD388D5}"/>
              </a:ext>
            </a:extLst>
          </p:cNvPr>
          <p:cNvSpPr txBox="1">
            <a:spLocks/>
          </p:cNvSpPr>
          <p:nvPr/>
        </p:nvSpPr>
        <p:spPr>
          <a:xfrm>
            <a:off x="1966246" y="1804438"/>
            <a:ext cx="614143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5. </a:t>
            </a:r>
            <a:r>
              <a:rPr lang="el-GR" sz="2100" b="1" dirty="0">
                <a:solidFill>
                  <a:schemeClr val="dk1"/>
                </a:solidFill>
                <a:latin typeface="Calibri"/>
                <a:ea typeface="Calibri"/>
                <a:cs typeface="Calibri"/>
                <a:sym typeface="Calibri"/>
              </a:rPr>
              <a:t>Εκκένωση ατόμων με προβλήματα όρασης </a:t>
            </a:r>
            <a:r>
              <a:rPr lang="en-US" sz="2100" b="1" dirty="0">
                <a:solidFill>
                  <a:schemeClr val="dk1"/>
                </a:solidFill>
                <a:latin typeface="Calibri"/>
                <a:ea typeface="Calibri"/>
                <a:cs typeface="Calibri"/>
                <a:sym typeface="Calibri"/>
              </a:rPr>
              <a:t>(I)</a:t>
            </a:r>
            <a:endParaRPr lang="en-US" sz="1050" dirty="0"/>
          </a:p>
        </p:txBody>
      </p:sp>
      <p:sp>
        <p:nvSpPr>
          <p:cNvPr id="3" name="Dreptunghi 2">
            <a:extLst>
              <a:ext uri="{FF2B5EF4-FFF2-40B4-BE49-F238E27FC236}">
                <a16:creationId xmlns:a16="http://schemas.microsoft.com/office/drawing/2014/main" id="{8CCD544D-C9A1-CC78-65C1-59964BFCC526}"/>
              </a:ext>
            </a:extLst>
          </p:cNvPr>
          <p:cNvSpPr/>
          <p:nvPr/>
        </p:nvSpPr>
        <p:spPr>
          <a:xfrm>
            <a:off x="1966245" y="2056447"/>
            <a:ext cx="8259510" cy="3347070"/>
          </a:xfrm>
          <a:prstGeom prst="rect">
            <a:avLst/>
          </a:prstGeom>
        </p:spPr>
        <p:txBody>
          <a:bodyPr wrap="square">
            <a:spAutoFit/>
          </a:bodyPr>
          <a:lstStyle/>
          <a:p>
            <a:endParaRPr lang="en-US" sz="1650" b="1" i="1" u="sng" dirty="0"/>
          </a:p>
          <a:p>
            <a:r>
              <a:rPr lang="el-GR" sz="1500" dirty="0"/>
              <a:t>Η πλειοψηφία των τυφλών και των ατόμων με προβλήματα όρασης είναι εξοικειωμένα με το περιβάλλον και τα τακτικά ταξίδια. Η διαδρομή της έκτακτης εκκένωσης είναι πιθανώς διαφορετική από τη διαδρομή που ακολουθούν συνήθως. Έτσι, κατά τη διάρκεια μιας εκκένωσης, οι άνθρωποι που είναι τυφλοί θα χρειαστούν βοήθεια.</a:t>
            </a:r>
          </a:p>
          <a:p>
            <a:endParaRPr lang="el-GR" sz="1500" dirty="0"/>
          </a:p>
          <a:p>
            <a:r>
              <a:rPr lang="el-GR" sz="1500" dirty="0"/>
              <a:t>Δώστε προφορικές οδηγίες για συμβουλές σχετικά με την ασφαλέστερη διαδρομή ή κατεύθυνση χρησιμοποιώντας οδηγίες πυξίδας, εκτιμώμενες αποστάσεις και όρους κατεύθυνσης (όπως αριστερά, δεξιά, πάνω, κάτω).</a:t>
            </a:r>
          </a:p>
          <a:p>
            <a:endParaRPr lang="en-GB" sz="1500" dirty="0"/>
          </a:p>
          <a:p>
            <a:r>
              <a:rPr lang="el-GR" sz="1500" dirty="0"/>
              <a:t>ΡΩΤΗΣΤΕ αν θέλουν να κρατηθούν από τον βραχίονα αντί να αρπάξετε τον δικό τους </a:t>
            </a:r>
          </a:p>
          <a:p>
            <a:r>
              <a:rPr lang="el-GR" sz="1500" dirty="0"/>
              <a:t>βραχίονα, ειδικά αν υπάρχουν συντρίμμια ή πλήθος ανθρώπων.</a:t>
            </a:r>
          </a:p>
          <a:p>
            <a:endParaRPr lang="el-GR" sz="1500" dirty="0"/>
          </a:p>
          <a:p>
            <a:r>
              <a:rPr lang="el-GR" sz="1500" dirty="0"/>
              <a:t>Όπως απαιτείται, δώστε περαιτέρω προφορικά οδηγίες ή πληροφορίες.</a:t>
            </a:r>
            <a:endParaRPr lang="en-GB" sz="1650" dirty="0"/>
          </a:p>
        </p:txBody>
      </p:sp>
      <p:pic>
        <p:nvPicPr>
          <p:cNvPr id="5" name="Picture 4">
            <a:extLst>
              <a:ext uri="{FF2B5EF4-FFF2-40B4-BE49-F238E27FC236}">
                <a16:creationId xmlns:a16="http://schemas.microsoft.com/office/drawing/2014/main" id="{F9201EFF-28A5-F29E-9C45-C12196FA1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6281" y="4316126"/>
            <a:ext cx="1843349" cy="1531629"/>
          </a:xfrm>
          <a:prstGeom prst="rect">
            <a:avLst/>
          </a:prstGeom>
        </p:spPr>
      </p:pic>
      <p:pic>
        <p:nvPicPr>
          <p:cNvPr id="4" name="Εγγεγραμμένος ήχος">
            <a:hlinkClick r:id="" action="ppaction://media"/>
            <a:extLst>
              <a:ext uri="{FF2B5EF4-FFF2-40B4-BE49-F238E27FC236}">
                <a16:creationId xmlns:a16="http://schemas.microsoft.com/office/drawing/2014/main" id="{EC126EA9-B99A-9EC3-EBCF-E9FE409569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4754" y="1524042"/>
            <a:ext cx="406400" cy="406400"/>
          </a:xfrm>
          <a:prstGeom prst="rect">
            <a:avLst/>
          </a:prstGeom>
        </p:spPr>
      </p:pic>
    </p:spTree>
    <p:extLst>
      <p:ext uri="{BB962C8B-B14F-4D97-AF65-F5344CB8AC3E}">
        <p14:creationId xmlns:p14="http://schemas.microsoft.com/office/powerpoint/2010/main" val="1604792864"/>
      </p:ext>
    </p:extLst>
  </p:cSld>
  <p:clrMapOvr>
    <a:masterClrMapping/>
  </p:clrMapOvr>
  <mc:AlternateContent xmlns:mc="http://schemas.openxmlformats.org/markup-compatibility/2006" xmlns:p14="http://schemas.microsoft.com/office/powerpoint/2010/main">
    <mc:Choice Requires="p14">
      <p:transition spd="slow" p14:dur="2000" advTm="54600"/>
    </mc:Choice>
    <mc:Fallback xmlns="">
      <p:transition spd="slow" advTm="5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3">
            <a:extLst>
              <a:ext uri="{FF2B5EF4-FFF2-40B4-BE49-F238E27FC236}">
                <a16:creationId xmlns:a16="http://schemas.microsoft.com/office/drawing/2014/main" id="{4A119DAA-48E5-6F62-1B42-BB2C8DD388D5}"/>
              </a:ext>
            </a:extLst>
          </p:cNvPr>
          <p:cNvSpPr txBox="1">
            <a:spLocks/>
          </p:cNvSpPr>
          <p:nvPr/>
        </p:nvSpPr>
        <p:spPr>
          <a:xfrm>
            <a:off x="1919537" y="1412053"/>
            <a:ext cx="614143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5. </a:t>
            </a:r>
            <a:r>
              <a:rPr lang="el-GR" sz="2100" b="1" dirty="0">
                <a:solidFill>
                  <a:schemeClr val="dk1"/>
                </a:solidFill>
                <a:latin typeface="Calibri"/>
                <a:ea typeface="Calibri"/>
                <a:cs typeface="Calibri"/>
                <a:sym typeface="Calibri"/>
              </a:rPr>
              <a:t>Εκκένωση ατόμων με προβλήματα όρασης </a:t>
            </a:r>
            <a:r>
              <a:rPr lang="en-US" sz="2100" b="1" dirty="0">
                <a:solidFill>
                  <a:schemeClr val="dk1"/>
                </a:solidFill>
                <a:latin typeface="Calibri"/>
                <a:ea typeface="Calibri"/>
                <a:cs typeface="Calibri"/>
                <a:sym typeface="Calibri"/>
              </a:rPr>
              <a:t>(II)</a:t>
            </a:r>
            <a:endParaRPr lang="en-US" sz="1050" dirty="0"/>
          </a:p>
        </p:txBody>
      </p:sp>
      <p:sp>
        <p:nvSpPr>
          <p:cNvPr id="4" name="Rectangle 2">
            <a:extLst>
              <a:ext uri="{FF2B5EF4-FFF2-40B4-BE49-F238E27FC236}">
                <a16:creationId xmlns:a16="http://schemas.microsoft.com/office/drawing/2014/main" id="{E4A41259-3257-D3C4-90FD-266523765963}"/>
              </a:ext>
            </a:extLst>
          </p:cNvPr>
          <p:cNvSpPr/>
          <p:nvPr/>
        </p:nvSpPr>
        <p:spPr>
          <a:xfrm>
            <a:off x="1991544" y="1804437"/>
            <a:ext cx="8090984" cy="4154984"/>
          </a:xfrm>
          <a:prstGeom prst="rect">
            <a:avLst/>
          </a:prstGeom>
        </p:spPr>
        <p:txBody>
          <a:bodyPr wrap="square">
            <a:spAutoFit/>
          </a:bodyPr>
          <a:lstStyle/>
          <a:p>
            <a:r>
              <a:rPr lang="el-GR" sz="1650" b="1" dirty="0"/>
              <a:t>Εάν είστε μόνος/η</a:t>
            </a:r>
            <a:r>
              <a:rPr lang="en-US" sz="1650" b="1" dirty="0"/>
              <a:t>:</a:t>
            </a:r>
          </a:p>
          <a:p>
            <a:r>
              <a:rPr lang="el-GR" sz="1650" dirty="0"/>
              <a:t>Χρησιμοποιήστε το μπαστούνι σας για να κάνετε ελιγμούς.</a:t>
            </a:r>
          </a:p>
          <a:p>
            <a:r>
              <a:rPr lang="el-GR" sz="1650" dirty="0"/>
              <a:t>Χρησιμοποιήστε το άλλο σας χέρι για να κρατηθείτε κοντά στους τοίχους.</a:t>
            </a:r>
          </a:p>
          <a:p>
            <a:r>
              <a:rPr lang="el-GR" sz="1650" dirty="0"/>
              <a:t>Χρησιμοποιήστε κάτι που εκπέμπει δυνατό θόρυβο για να τραβήξετε την προσοχή – ένα σφύριγμα, ένα μικρό κουδούνι.</a:t>
            </a:r>
          </a:p>
          <a:p>
            <a:endParaRPr lang="en-US" sz="1650" dirty="0"/>
          </a:p>
          <a:p>
            <a:r>
              <a:rPr lang="el-GR" sz="1650" b="1" dirty="0"/>
              <a:t>Όταν έρθει η βοήθεια</a:t>
            </a:r>
            <a:r>
              <a:rPr lang="en-US" sz="1650" dirty="0"/>
              <a:t>:</a:t>
            </a:r>
          </a:p>
          <a:p>
            <a:pPr marL="257175" indent="-257175">
              <a:buFont typeface="Arial" panose="020B0604020202020204" pitchFamily="34" charset="0"/>
              <a:buChar char="•"/>
            </a:pPr>
            <a:r>
              <a:rPr lang="el-GR" sz="1650" dirty="0"/>
              <a:t>Δώστε στους </a:t>
            </a:r>
            <a:r>
              <a:rPr lang="el-GR" sz="1650" dirty="0" err="1"/>
              <a:t>διασώστες</a:t>
            </a:r>
            <a:r>
              <a:rPr lang="el-GR" sz="1650" dirty="0"/>
              <a:t> πληροφορίες σχετικά με τις ανάγκες σας και πώς μπορούν να σας βοηθήσουν.</a:t>
            </a:r>
          </a:p>
          <a:p>
            <a:pPr marL="257175" indent="-257175">
              <a:buFont typeface="Arial" panose="020B0604020202020204" pitchFamily="34" charset="0"/>
              <a:buChar char="•"/>
            </a:pPr>
            <a:r>
              <a:rPr lang="el-GR" sz="1650" dirty="0"/>
              <a:t>Προσδιορίστε ποια μέρη του σώματός σας είναι λιγότερο ευαίσθητα, έτσι ώστε όταν συμβαίνει έκτακτη ανάγκη, αυτά τα μέρη να μπορούν να ελεγχθούν για τραυματισμούς.</a:t>
            </a:r>
          </a:p>
          <a:p>
            <a:pPr marL="257175" indent="-257175">
              <a:buFont typeface="Arial" panose="020B0604020202020204" pitchFamily="34" charset="0"/>
              <a:buChar char="•"/>
            </a:pPr>
            <a:r>
              <a:rPr lang="el-GR" sz="1650" dirty="0"/>
              <a:t>Όταν φτάσετε σε μια ασφαλή περιοχή, ρωτήστε το προσωπικό για το νέο περιβάλλον για να εξοικειωθείτε.</a:t>
            </a:r>
          </a:p>
          <a:p>
            <a:pPr marL="257175" indent="-257175">
              <a:buFont typeface="Arial" panose="020B0604020202020204" pitchFamily="34" charset="0"/>
              <a:buChar char="•"/>
            </a:pPr>
            <a:r>
              <a:rPr lang="el-GR" sz="1650" dirty="0"/>
              <a:t>Εάν χρησιμοποιείτε σκύλο-οδηγό, θα πρέπει να ενημερώσετε ότι προτιμάτε να βοηθήσει ο σκύλος και απλώς να ρωτήσετε για τις επιλογές διαφυγής.</a:t>
            </a:r>
            <a:endParaRPr lang="en-US" sz="1650" dirty="0"/>
          </a:p>
        </p:txBody>
      </p:sp>
      <p:pic>
        <p:nvPicPr>
          <p:cNvPr id="3" name="Εγγεγραμμένος ήχος">
            <a:hlinkClick r:id="" action="ppaction://media"/>
            <a:extLst>
              <a:ext uri="{FF2B5EF4-FFF2-40B4-BE49-F238E27FC236}">
                <a16:creationId xmlns:a16="http://schemas.microsoft.com/office/drawing/2014/main" id="{A8AAA9C4-D69E-7579-BCD1-2B474945D5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064" y="1208852"/>
            <a:ext cx="406400" cy="406400"/>
          </a:xfrm>
          <a:prstGeom prst="rect">
            <a:avLst/>
          </a:prstGeom>
        </p:spPr>
      </p:pic>
    </p:spTree>
    <p:extLst>
      <p:ext uri="{BB962C8B-B14F-4D97-AF65-F5344CB8AC3E}">
        <p14:creationId xmlns:p14="http://schemas.microsoft.com/office/powerpoint/2010/main" val="3693721542"/>
      </p:ext>
    </p:extLst>
  </p:cSld>
  <p:clrMapOvr>
    <a:masterClrMapping/>
  </p:clrMapOvr>
  <mc:AlternateContent xmlns:mc="http://schemas.openxmlformats.org/markup-compatibility/2006" xmlns:p14="http://schemas.microsoft.com/office/powerpoint/2010/main">
    <mc:Choice Requires="p14">
      <p:transition spd="slow" p14:dur="2000" advTm="50861"/>
    </mc:Choice>
    <mc:Fallback xmlns="">
      <p:transition spd="slow" advTm="5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3">
            <a:extLst>
              <a:ext uri="{FF2B5EF4-FFF2-40B4-BE49-F238E27FC236}">
                <a16:creationId xmlns:a16="http://schemas.microsoft.com/office/drawing/2014/main" id="{4A119DAA-48E5-6F62-1B42-BB2C8DD388D5}"/>
              </a:ext>
            </a:extLst>
          </p:cNvPr>
          <p:cNvSpPr txBox="1">
            <a:spLocks/>
          </p:cNvSpPr>
          <p:nvPr/>
        </p:nvSpPr>
        <p:spPr>
          <a:xfrm>
            <a:off x="1966246" y="1804438"/>
            <a:ext cx="614143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6. </a:t>
            </a:r>
            <a:r>
              <a:rPr lang="el-GR" sz="2100" b="1" dirty="0">
                <a:solidFill>
                  <a:schemeClr val="dk1"/>
                </a:solidFill>
                <a:latin typeface="Calibri"/>
                <a:ea typeface="Calibri"/>
                <a:cs typeface="Calibri"/>
                <a:sym typeface="Calibri"/>
              </a:rPr>
              <a:t>Εκκένωση ατόμων με προβλήματα ακοής </a:t>
            </a:r>
            <a:r>
              <a:rPr lang="en-US" sz="2100" b="1" dirty="0">
                <a:solidFill>
                  <a:schemeClr val="dk1"/>
                </a:solidFill>
                <a:latin typeface="Calibri"/>
                <a:ea typeface="Calibri"/>
                <a:cs typeface="Calibri"/>
                <a:sym typeface="Calibri"/>
              </a:rPr>
              <a:t>(I)</a:t>
            </a:r>
            <a:endParaRPr lang="en-US" sz="1050" dirty="0"/>
          </a:p>
        </p:txBody>
      </p:sp>
      <p:sp>
        <p:nvSpPr>
          <p:cNvPr id="4" name="Rectangle 2">
            <a:extLst>
              <a:ext uri="{FF2B5EF4-FFF2-40B4-BE49-F238E27FC236}">
                <a16:creationId xmlns:a16="http://schemas.microsoft.com/office/drawing/2014/main" id="{E4A41259-3257-D3C4-90FD-266523765963}"/>
              </a:ext>
            </a:extLst>
          </p:cNvPr>
          <p:cNvSpPr/>
          <p:nvPr/>
        </p:nvSpPr>
        <p:spPr>
          <a:xfrm>
            <a:off x="2109473" y="2122767"/>
            <a:ext cx="6387143" cy="4408899"/>
          </a:xfrm>
          <a:prstGeom prst="rect">
            <a:avLst/>
          </a:prstGeom>
        </p:spPr>
        <p:txBody>
          <a:bodyPr wrap="square">
            <a:spAutoFit/>
          </a:bodyPr>
          <a:lstStyle/>
          <a:p>
            <a:r>
              <a:rPr lang="el-GR" sz="1650" dirty="0"/>
              <a:t>Ο ήχος των ειδοποιήσεων έκτακτης ανάγκης μπορεί να μην ακούγεται σε άτομα με προβλήματα ακοής, επομένως πρέπει να ενημερώνονται όταν προκύψει έκτακτη ανάγκη.</a:t>
            </a:r>
          </a:p>
          <a:p>
            <a:endParaRPr lang="el-GR" sz="1650" dirty="0"/>
          </a:p>
          <a:p>
            <a:r>
              <a:rPr lang="el-GR" sz="1650" dirty="0"/>
              <a:t>Στα άτομα με προβλήματα ακοής θα πρέπει να δίνονται γραπτές οδηγίες για εκκένωση έκτακτης ανάγκης.</a:t>
            </a:r>
          </a:p>
          <a:p>
            <a:endParaRPr lang="en-US" sz="1650" dirty="0"/>
          </a:p>
          <a:p>
            <a:r>
              <a:rPr lang="el-GR" sz="1650" dirty="0"/>
              <a:t>Το άγγιγμα και η οπτική επαφή είναι αποτελεσματικοί τρόποι για να τραβήξετε την προσοχή ενός ατόμου με προβλήματα ακοής. Αναφέρετε το ζήτημα λεπτομερώς. Η κατάδειξη και η χειρονομία είναι χρήσιμα, αλλά αν το άτομο εξακολουθεί να μην φαίνεται να καταλαβαίνει, ΕΤΟΙΜΑΣΤΕ ΝΑ ΓΡΑΨΕΤΕ ΜΙΑ ΣΥΝΟΠΤΙΚΗ ΔΗΛΩΣΗ.</a:t>
            </a:r>
          </a:p>
          <a:p>
            <a:endParaRPr lang="el-GR" sz="1650" dirty="0"/>
          </a:p>
          <a:p>
            <a:r>
              <a:rPr lang="el-GR" sz="1650" dirty="0"/>
              <a:t>Τοποθετήστε το δείκτη σε υπάρχοντες χάρτες ή χάρτες εκκένωσης για να παρέχετε οπτικές συμβουλές για την ασφαλέστερη διαδρομή ή κατεύθυνση.</a:t>
            </a:r>
            <a:endParaRPr lang="en-US" sz="1650" dirty="0"/>
          </a:p>
        </p:txBody>
      </p:sp>
      <p:pic>
        <p:nvPicPr>
          <p:cNvPr id="3" name="Picture 4" descr="Deaf and Hard of Hearing | City of Cannon Beach Oregon">
            <a:extLst>
              <a:ext uri="{FF2B5EF4-FFF2-40B4-BE49-F238E27FC236}">
                <a16:creationId xmlns:a16="http://schemas.microsoft.com/office/drawing/2014/main" id="{ADE15FAE-F27E-2BF3-1012-049A51882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9843" y="2618184"/>
            <a:ext cx="1585913" cy="1621632"/>
          </a:xfrm>
          <a:prstGeom prst="rect">
            <a:avLst/>
          </a:prstGeom>
          <a:noFill/>
          <a:extLst>
            <a:ext uri="{909E8E84-426E-40DD-AFC4-6F175D3DCCD1}">
              <a14:hiddenFill xmlns:a14="http://schemas.microsoft.com/office/drawing/2010/main">
                <a:solidFill>
                  <a:srgbClr val="FFFFFF"/>
                </a:solidFill>
              </a14:hiddenFill>
            </a:ext>
          </a:extLst>
        </p:spPr>
      </p:pic>
      <p:pic>
        <p:nvPicPr>
          <p:cNvPr id="7" name="Εγγεγραμμένος ήχος">
            <a:hlinkClick r:id="" action="ppaction://media"/>
            <a:extLst>
              <a:ext uri="{FF2B5EF4-FFF2-40B4-BE49-F238E27FC236}">
                <a16:creationId xmlns:a16="http://schemas.microsoft.com/office/drawing/2014/main" id="{56C58E6C-A948-66E4-80DF-7400777749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24392" y="1594229"/>
            <a:ext cx="406400" cy="406400"/>
          </a:xfrm>
          <a:prstGeom prst="rect">
            <a:avLst/>
          </a:prstGeom>
        </p:spPr>
      </p:pic>
    </p:spTree>
    <p:extLst>
      <p:ext uri="{BB962C8B-B14F-4D97-AF65-F5344CB8AC3E}">
        <p14:creationId xmlns:p14="http://schemas.microsoft.com/office/powerpoint/2010/main" val="6156621"/>
      </p:ext>
    </p:extLst>
  </p:cSld>
  <p:clrMapOvr>
    <a:masterClrMapping/>
  </p:clrMapOvr>
  <mc:AlternateContent xmlns:mc="http://schemas.openxmlformats.org/markup-compatibility/2006" xmlns:p14="http://schemas.microsoft.com/office/powerpoint/2010/main">
    <mc:Choice Requires="p14">
      <p:transition spd="slow" p14:dur="2000" advTm="43709"/>
    </mc:Choice>
    <mc:Fallback xmlns="">
      <p:transition spd="slow" advTm="4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3">
            <a:extLst>
              <a:ext uri="{FF2B5EF4-FFF2-40B4-BE49-F238E27FC236}">
                <a16:creationId xmlns:a16="http://schemas.microsoft.com/office/drawing/2014/main" id="{4A119DAA-48E5-6F62-1B42-BB2C8DD388D5}"/>
              </a:ext>
            </a:extLst>
          </p:cNvPr>
          <p:cNvSpPr txBox="1">
            <a:spLocks/>
          </p:cNvSpPr>
          <p:nvPr/>
        </p:nvSpPr>
        <p:spPr>
          <a:xfrm>
            <a:off x="1966246" y="1804438"/>
            <a:ext cx="614143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6. </a:t>
            </a:r>
            <a:r>
              <a:rPr lang="el-GR" sz="2100" b="1" dirty="0">
                <a:solidFill>
                  <a:schemeClr val="dk1"/>
                </a:solidFill>
                <a:latin typeface="Calibri"/>
                <a:ea typeface="Calibri"/>
                <a:cs typeface="Calibri"/>
                <a:sym typeface="Calibri"/>
              </a:rPr>
              <a:t>Εκκένωση ατόμων με προβλήματα ακοής </a:t>
            </a:r>
            <a:r>
              <a:rPr lang="en-US" sz="2100" b="1" dirty="0">
                <a:solidFill>
                  <a:schemeClr val="dk1"/>
                </a:solidFill>
                <a:latin typeface="Calibri"/>
                <a:ea typeface="Calibri"/>
                <a:cs typeface="Calibri"/>
                <a:sym typeface="Calibri"/>
              </a:rPr>
              <a:t>(II)</a:t>
            </a:r>
            <a:endParaRPr lang="en-US" sz="1050" dirty="0"/>
          </a:p>
        </p:txBody>
      </p:sp>
      <p:sp>
        <p:nvSpPr>
          <p:cNvPr id="5" name="Rectangle 2">
            <a:extLst>
              <a:ext uri="{FF2B5EF4-FFF2-40B4-BE49-F238E27FC236}">
                <a16:creationId xmlns:a16="http://schemas.microsoft.com/office/drawing/2014/main" id="{AE61249D-FB86-FDD4-A535-DE05D9F8BEA2}"/>
              </a:ext>
            </a:extLst>
          </p:cNvPr>
          <p:cNvSpPr/>
          <p:nvPr/>
        </p:nvSpPr>
        <p:spPr>
          <a:xfrm>
            <a:off x="2278380" y="2489479"/>
            <a:ext cx="7634044" cy="2885405"/>
          </a:xfrm>
          <a:prstGeom prst="rect">
            <a:avLst/>
          </a:prstGeom>
        </p:spPr>
        <p:txBody>
          <a:bodyPr wrap="square">
            <a:spAutoFit/>
          </a:bodyPr>
          <a:lstStyle/>
          <a:p>
            <a:r>
              <a:rPr lang="el-GR" sz="1650" b="1" dirty="0"/>
              <a:t>Αν είστε μόνος</a:t>
            </a:r>
            <a:r>
              <a:rPr lang="en-US" sz="1650" b="1" dirty="0"/>
              <a:t>:</a:t>
            </a:r>
          </a:p>
          <a:p>
            <a:endParaRPr lang="en-US" sz="1650" dirty="0"/>
          </a:p>
          <a:p>
            <a:r>
              <a:rPr lang="el-GR" sz="1650" dirty="0"/>
              <a:t>Εάν είστε παγιδευμένοι, βρείτε κάτι που εκπέμπει ένα οπτικό σημάδι για να τραβήξετε την προσοχή, για παράδειγμα έναν φακό. Ή μπορείτε να χρησιμοποιήσετε ένα σφύριγμα για να τραβήξετε την προσοχή με ηχητικά σημάδια.</a:t>
            </a:r>
          </a:p>
          <a:p>
            <a:endParaRPr lang="el-GR" sz="1650" dirty="0"/>
          </a:p>
          <a:p>
            <a:r>
              <a:rPr lang="el-GR" sz="1650" dirty="0"/>
              <a:t>Όταν φτάσει η βοήθεια</a:t>
            </a:r>
            <a:r>
              <a:rPr lang="en-US" sz="1650" dirty="0"/>
              <a:t>:</a:t>
            </a:r>
          </a:p>
          <a:p>
            <a:pPr marL="214313" indent="-214313">
              <a:buFont typeface="Arial" panose="020B0604020202020204" pitchFamily="34" charset="0"/>
              <a:buChar char="•"/>
            </a:pPr>
            <a:r>
              <a:rPr lang="el-GR" sz="1650" dirty="0"/>
              <a:t>Κάντε μια χειρονομία, δείξτε το αυτί σας ή μετακινήστε τα χείλη σας σιωπηλά για να υποδείξετε ότι έχετε απώλεια ακοής.</a:t>
            </a:r>
          </a:p>
          <a:p>
            <a:pPr marL="214313" indent="-214313">
              <a:buFont typeface="Arial" panose="020B0604020202020204" pitchFamily="34" charset="0"/>
              <a:buChar char="•"/>
            </a:pPr>
            <a:r>
              <a:rPr lang="el-GR" sz="1650" dirty="0"/>
              <a:t>Για γραπτή επικοινωνία, να έχετε πάντα κοντά σας λίγο χαρτί και ένα μολύβι.</a:t>
            </a:r>
            <a:endParaRPr lang="en-US" sz="1650" dirty="0"/>
          </a:p>
        </p:txBody>
      </p:sp>
      <p:pic>
        <p:nvPicPr>
          <p:cNvPr id="3" name="Εγγεγραμμένος ήχος">
            <a:hlinkClick r:id="" action="ppaction://media"/>
            <a:extLst>
              <a:ext uri="{FF2B5EF4-FFF2-40B4-BE49-F238E27FC236}">
                <a16:creationId xmlns:a16="http://schemas.microsoft.com/office/drawing/2014/main" id="{1C68B4F9-9335-3CDE-0774-6D3363C081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09224" y="1463351"/>
            <a:ext cx="406400" cy="406400"/>
          </a:xfrm>
          <a:prstGeom prst="rect">
            <a:avLst/>
          </a:prstGeom>
        </p:spPr>
      </p:pic>
    </p:spTree>
    <p:extLst>
      <p:ext uri="{BB962C8B-B14F-4D97-AF65-F5344CB8AC3E}">
        <p14:creationId xmlns:p14="http://schemas.microsoft.com/office/powerpoint/2010/main" val="2942586982"/>
      </p:ext>
    </p:extLst>
  </p:cSld>
  <p:clrMapOvr>
    <a:masterClrMapping/>
  </p:clrMapOvr>
  <mc:AlternateContent xmlns:mc="http://schemas.openxmlformats.org/markup-compatibility/2006" xmlns:p14="http://schemas.microsoft.com/office/powerpoint/2010/main">
    <mc:Choice Requires="p14">
      <p:transition spd="slow" p14:dur="2000" advTm="33400"/>
    </mc:Choice>
    <mc:Fallback xmlns="">
      <p:transition spd="slow" advTm="3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3">
            <a:extLst>
              <a:ext uri="{FF2B5EF4-FFF2-40B4-BE49-F238E27FC236}">
                <a16:creationId xmlns:a16="http://schemas.microsoft.com/office/drawing/2014/main" id="{4A119DAA-48E5-6F62-1B42-BB2C8DD388D5}"/>
              </a:ext>
            </a:extLst>
          </p:cNvPr>
          <p:cNvSpPr txBox="1">
            <a:spLocks/>
          </p:cNvSpPr>
          <p:nvPr/>
        </p:nvSpPr>
        <p:spPr>
          <a:xfrm>
            <a:off x="1966246" y="1804438"/>
            <a:ext cx="614143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7. </a:t>
            </a:r>
            <a:r>
              <a:rPr lang="el-GR" sz="2100" b="1" dirty="0">
                <a:solidFill>
                  <a:schemeClr val="dk1"/>
                </a:solidFill>
                <a:latin typeface="Calibri"/>
                <a:ea typeface="Calibri"/>
                <a:cs typeface="Calibri"/>
                <a:sym typeface="Calibri"/>
              </a:rPr>
              <a:t>Καταφύγια έκτακτης ανάγκης</a:t>
            </a:r>
            <a:endParaRPr lang="en-US" sz="1050" dirty="0"/>
          </a:p>
        </p:txBody>
      </p:sp>
      <p:sp>
        <p:nvSpPr>
          <p:cNvPr id="5" name="Rectangle 2">
            <a:extLst>
              <a:ext uri="{FF2B5EF4-FFF2-40B4-BE49-F238E27FC236}">
                <a16:creationId xmlns:a16="http://schemas.microsoft.com/office/drawing/2014/main" id="{AE61249D-FB86-FDD4-A535-DE05D9F8BEA2}"/>
              </a:ext>
            </a:extLst>
          </p:cNvPr>
          <p:cNvSpPr/>
          <p:nvPr/>
        </p:nvSpPr>
        <p:spPr>
          <a:xfrm>
            <a:off x="1815466" y="2369463"/>
            <a:ext cx="8383905" cy="3116238"/>
          </a:xfrm>
          <a:prstGeom prst="rect">
            <a:avLst/>
          </a:prstGeom>
        </p:spPr>
        <p:txBody>
          <a:bodyPr wrap="square">
            <a:spAutoFit/>
          </a:bodyPr>
          <a:lstStyle/>
          <a:p>
            <a:r>
              <a:rPr lang="el-GR" sz="1500" dirty="0"/>
              <a:t>Η λέξη «καταφύγιο» γεννά ιδέες προστασίας, ασφάλειας, οχύρωσης, και ένα σπίτι. Χρησιμεύει ως κάτι περισσότερο από απλό προστατευμένο περιβάλλον. Χρησιμεύει επίσης για να δεσμεύει τα άτομα με την οικογένεια και την κοινότητά τους.</a:t>
            </a:r>
          </a:p>
          <a:p>
            <a:endParaRPr lang="el-GR" sz="1500" dirty="0"/>
          </a:p>
          <a:p>
            <a:r>
              <a:rPr lang="el-GR" sz="1500" dirty="0"/>
              <a:t>Οι καταστροφές, είτε είναι ανθρωπογενείς είτε φυσικές, έχουν τη δύναμη να διακόψουν αυτή τη σύνδεση, αφήνοντας τα άτομα ανοιχτά σε επιθέσεις, ασθένειες, πείνα, και αφυδάτωση. Για πληθυσμούς που είναι ήδη ευάλωτοι, μπορεί να οδηγήσει σε αυξανόμενη </a:t>
            </a:r>
            <a:r>
              <a:rPr lang="el-GR" sz="1500" dirty="0" err="1"/>
              <a:t>ευαλωτότητα</a:t>
            </a:r>
            <a:r>
              <a:rPr lang="el-GR" sz="1500" dirty="0"/>
              <a:t>.</a:t>
            </a:r>
          </a:p>
          <a:p>
            <a:endParaRPr lang="el-GR" sz="1500" dirty="0"/>
          </a:p>
          <a:p>
            <a:r>
              <a:rPr lang="el-GR" sz="1500" dirty="0"/>
              <a:t>Μετά από μια καταστροφή, ένα καταφύγιο προσφέρει περισσότερα από ένα μέρος για ύπνο. Παρέχει επίσης πρόσβαση σε τροφή, νερό και ιατρική περίθαλψη.</a:t>
            </a:r>
          </a:p>
          <a:p>
            <a:endParaRPr lang="el-GR" sz="1500" dirty="0"/>
          </a:p>
          <a:p>
            <a:r>
              <a:rPr lang="el-GR" sz="1500" dirty="0"/>
              <a:t>Είναι ένα σημείο εκκίνησης για την ανάκαμψη μετά από μια καταστροφή.</a:t>
            </a:r>
            <a:endParaRPr lang="en-US" sz="1650" dirty="0"/>
          </a:p>
          <a:p>
            <a:endParaRPr lang="en-US" sz="1650" dirty="0"/>
          </a:p>
        </p:txBody>
      </p:sp>
      <p:pic>
        <p:nvPicPr>
          <p:cNvPr id="3" name="Εγγεγραμμένος ήχος">
            <a:hlinkClick r:id="" action="ppaction://media"/>
            <a:extLst>
              <a:ext uri="{FF2B5EF4-FFF2-40B4-BE49-F238E27FC236}">
                <a16:creationId xmlns:a16="http://schemas.microsoft.com/office/drawing/2014/main" id="{E70E6160-87DE-C76E-19B9-80DCA04875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52384" y="1804437"/>
            <a:ext cx="406400" cy="406400"/>
          </a:xfrm>
          <a:prstGeom prst="rect">
            <a:avLst/>
          </a:prstGeom>
        </p:spPr>
      </p:pic>
    </p:spTree>
    <p:extLst>
      <p:ext uri="{BB962C8B-B14F-4D97-AF65-F5344CB8AC3E}">
        <p14:creationId xmlns:p14="http://schemas.microsoft.com/office/powerpoint/2010/main" val="884464312"/>
      </p:ext>
    </p:extLst>
  </p:cSld>
  <p:clrMapOvr>
    <a:masterClrMapping/>
  </p:clrMapOvr>
  <mc:AlternateContent xmlns:mc="http://schemas.openxmlformats.org/markup-compatibility/2006" xmlns:p14="http://schemas.microsoft.com/office/powerpoint/2010/main">
    <mc:Choice Requires="p14">
      <p:transition spd="slow" p14:dur="2000" advTm="50002"/>
    </mc:Choice>
    <mc:Fallback xmlns="">
      <p:transition spd="slow" advTm="5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3">
            <a:extLst>
              <a:ext uri="{FF2B5EF4-FFF2-40B4-BE49-F238E27FC236}">
                <a16:creationId xmlns:a16="http://schemas.microsoft.com/office/drawing/2014/main" id="{4A119DAA-48E5-6F62-1B42-BB2C8DD388D5}"/>
              </a:ext>
            </a:extLst>
          </p:cNvPr>
          <p:cNvSpPr txBox="1">
            <a:spLocks/>
          </p:cNvSpPr>
          <p:nvPr/>
        </p:nvSpPr>
        <p:spPr>
          <a:xfrm>
            <a:off x="1966246" y="1804438"/>
            <a:ext cx="614143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8. </a:t>
            </a:r>
            <a:r>
              <a:rPr lang="el-GR" sz="2100" b="1" dirty="0">
                <a:solidFill>
                  <a:schemeClr val="dk1"/>
                </a:solidFill>
                <a:latin typeface="Calibri"/>
                <a:ea typeface="Calibri"/>
                <a:cs typeface="Calibri"/>
                <a:sym typeface="Calibri"/>
              </a:rPr>
              <a:t>Συμπεράσματα</a:t>
            </a:r>
            <a:endParaRPr lang="en-US" sz="1050" dirty="0"/>
          </a:p>
        </p:txBody>
      </p:sp>
      <p:sp>
        <p:nvSpPr>
          <p:cNvPr id="5" name="Rectangle 2">
            <a:extLst>
              <a:ext uri="{FF2B5EF4-FFF2-40B4-BE49-F238E27FC236}">
                <a16:creationId xmlns:a16="http://schemas.microsoft.com/office/drawing/2014/main" id="{AE61249D-FB86-FDD4-A535-DE05D9F8BEA2}"/>
              </a:ext>
            </a:extLst>
          </p:cNvPr>
          <p:cNvSpPr/>
          <p:nvPr/>
        </p:nvSpPr>
        <p:spPr>
          <a:xfrm>
            <a:off x="1815466" y="2369463"/>
            <a:ext cx="8521065" cy="2716128"/>
          </a:xfrm>
          <a:prstGeom prst="rect">
            <a:avLst/>
          </a:prstGeom>
        </p:spPr>
        <p:txBody>
          <a:bodyPr wrap="square">
            <a:spAutoFit/>
          </a:bodyPr>
          <a:lstStyle/>
          <a:p>
            <a:r>
              <a:rPr lang="el-GR" dirty="0"/>
              <a:t>Προκειμένου να γίνει πιο συμπεριληπτική η φάση ετοιμότητας, ανταπόκρισης και εκκένωσης, μπορούμε να πούμε ότι υπάρχουν ορισμένα πράγματα που πρέπει να βελτιωθούν:</a:t>
            </a:r>
          </a:p>
          <a:p>
            <a:endParaRPr lang="en-US" dirty="0"/>
          </a:p>
          <a:p>
            <a:pPr marL="342900" indent="-342900">
              <a:buFont typeface="+mj-lt"/>
              <a:buAutoNum type="arabicPeriod"/>
            </a:pPr>
            <a:r>
              <a:rPr lang="el-GR" dirty="0"/>
              <a:t>Μια βάση δεδομένων με άτομα με αναπηρία και την τοποθεσία τους.</a:t>
            </a:r>
          </a:p>
          <a:p>
            <a:pPr marL="342900" indent="-342900">
              <a:buFont typeface="+mj-lt"/>
              <a:buAutoNum type="arabicPeriod"/>
            </a:pPr>
            <a:r>
              <a:rPr lang="el-GR" dirty="0"/>
              <a:t>Απαραίτητες εγκαταστάσεις υποδομής: ράμπες για έξοδο, κιγκλιδώματα και στις δύο πλευρές της σκάλας, λωρίδες με αντίθεση χρώματος και φωταύγεια, προσβάσιμα σημεία κλήσης, οπτικοί συναγερμοί, προσβάσιμοι χώροι καταφυγίου, προσβάσιμοι χάρτες κ.λπ.</a:t>
            </a:r>
          </a:p>
          <a:p>
            <a:pPr marL="342900" indent="-342900">
              <a:buFont typeface="+mj-lt"/>
              <a:buAutoNum type="arabicPeriod"/>
            </a:pPr>
            <a:r>
              <a:rPr lang="el-GR" dirty="0"/>
              <a:t>Εκπαίδευση του προσωπικού έκτακτης ανάγκης στην παροχή βοήθειας σε άτομα με διαφορετικά είδη αναπηρίας</a:t>
            </a:r>
          </a:p>
          <a:p>
            <a:pPr marL="342900" indent="-342900">
              <a:buFont typeface="+mj-lt"/>
              <a:buAutoNum type="arabicPeriod"/>
            </a:pPr>
            <a:r>
              <a:rPr lang="el-GR" dirty="0"/>
              <a:t>Εκπαίδευση των ατόμων με αναπηρία σε διαδικασίες έκτακτης ανάγκης</a:t>
            </a:r>
          </a:p>
          <a:p>
            <a:pPr marL="342900" indent="-342900">
              <a:buFont typeface="+mj-lt"/>
              <a:buAutoNum type="arabicPeriod"/>
            </a:pPr>
            <a:r>
              <a:rPr lang="el-GR" dirty="0"/>
              <a:t>Υλοποίηση σχεδίων εκκένωσης χωρίς αποκλεισμούς</a:t>
            </a:r>
            <a:endParaRPr lang="en-US" sz="1650" dirty="0"/>
          </a:p>
          <a:p>
            <a:endParaRPr lang="en-US" sz="1650" dirty="0"/>
          </a:p>
        </p:txBody>
      </p:sp>
      <p:pic>
        <p:nvPicPr>
          <p:cNvPr id="6" name="Εγγεγραμμένος ήχος">
            <a:hlinkClick r:id="" action="ppaction://media"/>
            <a:extLst>
              <a:ext uri="{FF2B5EF4-FFF2-40B4-BE49-F238E27FC236}">
                <a16:creationId xmlns:a16="http://schemas.microsoft.com/office/drawing/2014/main" id="{0BCFECAC-6E12-7EFE-4039-18BB81CA09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96400" y="1387151"/>
            <a:ext cx="406400" cy="406400"/>
          </a:xfrm>
          <a:prstGeom prst="rect">
            <a:avLst/>
          </a:prstGeom>
        </p:spPr>
      </p:pic>
    </p:spTree>
    <p:extLst>
      <p:ext uri="{BB962C8B-B14F-4D97-AF65-F5344CB8AC3E}">
        <p14:creationId xmlns:p14="http://schemas.microsoft.com/office/powerpoint/2010/main" val="4213636801"/>
      </p:ext>
    </p:extLst>
  </p:cSld>
  <p:clrMapOvr>
    <a:masterClrMapping/>
  </p:clrMapOvr>
  <mc:AlternateContent xmlns:mc="http://schemas.openxmlformats.org/markup-compatibility/2006" xmlns:p14="http://schemas.microsoft.com/office/powerpoint/2010/main">
    <mc:Choice Requires="p14">
      <p:transition spd="slow" p14:dur="2000" advTm="25342"/>
    </mc:Choice>
    <mc:Fallback xmlns="">
      <p:transition spd="slow" advTm="2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idx="4294967295"/>
          </p:nvPr>
        </p:nvSpPr>
        <p:spPr>
          <a:xfrm>
            <a:off x="457200" y="274638"/>
            <a:ext cx="8229600" cy="1143000"/>
          </a:xfrm>
          <a:prstGeom prst="rect">
            <a:avLst/>
          </a:prstGeom>
          <a:noFill/>
          <a:ln>
            <a:noFill/>
            <a:prstDash/>
          </a:ln>
          <a:effectLst/>
        </p:spPr>
        <p:txBody>
          <a:bodyPr rot="0" spcFirstLastPara="1"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SzPts val="2800"/>
              <a:defRPr/>
            </a:pPr>
            <a:r>
              <a:rPr lang="ro-RO"/>
              <a:t>Faceți clic pentru a edita stilul de titlu Coordonator</a:t>
            </a:r>
            <a:endParaRPr lang="en-US" sz="1050" dirty="0"/>
          </a:p>
        </p:txBody>
      </p:sp>
      <p:grpSp>
        <p:nvGrpSpPr>
          <p:cNvPr id="105" name="Google Shape;105;p2" descr="Table of contents:&#10;1. Introduction and Background&#10;2. Fundamentals and Theoretical Basis&#10;3. Conclusions&#10;"/>
          <p:cNvGrpSpPr/>
          <p:nvPr/>
        </p:nvGrpSpPr>
        <p:grpSpPr>
          <a:xfrm>
            <a:off x="2062984" y="2325770"/>
            <a:ext cx="6046097" cy="3038310"/>
            <a:chOff x="0" y="35920"/>
            <a:chExt cx="8061462" cy="4051080"/>
          </a:xfrm>
        </p:grpSpPr>
        <p:sp>
          <p:nvSpPr>
            <p:cNvPr id="106" name="Google Shape;106;p2"/>
            <p:cNvSpPr/>
            <p:nvPr/>
          </p:nvSpPr>
          <p:spPr>
            <a:xfrm>
              <a:off x="0" y="49348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7" name="Google Shape;107;p2"/>
            <p:cNvSpPr/>
            <p:nvPr/>
          </p:nvSpPr>
          <p:spPr>
            <a:xfrm>
              <a:off x="403073" y="35920"/>
              <a:ext cx="564302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8" name="Google Shape;108;p2"/>
            <p:cNvSpPr txBox="1"/>
            <p:nvPr/>
          </p:nvSpPr>
          <p:spPr>
            <a:xfrm>
              <a:off x="447745" y="80592"/>
              <a:ext cx="5553679" cy="825776"/>
            </a:xfrm>
            <a:prstGeom prst="rect">
              <a:avLst/>
            </a:prstGeom>
            <a:noFill/>
            <a:ln>
              <a:noFill/>
            </a:ln>
          </p:spPr>
          <p:txBody>
            <a:bodyPr spcFirstLastPara="1" wrap="square" lIns="159956" tIns="0" rIns="159956" bIns="0" anchor="ctr" anchorCtr="0">
              <a:noAutofit/>
            </a:bodyPr>
            <a:lstStyle/>
            <a:p>
              <a:pPr>
                <a:lnSpc>
                  <a:spcPct val="90000"/>
                </a:lnSpc>
                <a:buClr>
                  <a:srgbClr val="000000"/>
                </a:buClr>
                <a:buSzPts val="2400"/>
              </a:pPr>
              <a:r>
                <a:rPr lang="en-US" dirty="0">
                  <a:solidFill>
                    <a:schemeClr val="lt1"/>
                  </a:solidFill>
                </a:rPr>
                <a:t>1. </a:t>
              </a:r>
              <a:r>
                <a:rPr lang="el-GR" dirty="0">
                  <a:solidFill>
                    <a:schemeClr val="lt1"/>
                  </a:solidFill>
                </a:rPr>
                <a:t>Εισαγωγή</a:t>
              </a:r>
              <a:endParaRPr sz="1350" dirty="0"/>
            </a:p>
          </p:txBody>
        </p:sp>
        <p:sp>
          <p:nvSpPr>
            <p:cNvPr id="109" name="Google Shape;109;p2"/>
            <p:cNvSpPr/>
            <p:nvPr/>
          </p:nvSpPr>
          <p:spPr>
            <a:xfrm>
              <a:off x="0" y="189964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0" name="Google Shape;110;p2"/>
            <p:cNvSpPr/>
            <p:nvPr/>
          </p:nvSpPr>
          <p:spPr>
            <a:xfrm>
              <a:off x="403073" y="1442080"/>
              <a:ext cx="564302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1" name="Google Shape;111;p2"/>
            <p:cNvSpPr txBox="1"/>
            <p:nvPr/>
          </p:nvSpPr>
          <p:spPr>
            <a:xfrm>
              <a:off x="447745" y="1486752"/>
              <a:ext cx="5553679" cy="825776"/>
            </a:xfrm>
            <a:prstGeom prst="rect">
              <a:avLst/>
            </a:prstGeom>
            <a:noFill/>
            <a:ln>
              <a:noFill/>
            </a:ln>
          </p:spPr>
          <p:txBody>
            <a:bodyPr spcFirstLastPara="1" wrap="square" lIns="159956" tIns="0" rIns="159956" bIns="0" anchor="ctr" anchorCtr="0">
              <a:noAutofit/>
            </a:bodyPr>
            <a:lstStyle/>
            <a:p>
              <a:pPr>
                <a:lnSpc>
                  <a:spcPct val="90000"/>
                </a:lnSpc>
                <a:buClr>
                  <a:srgbClr val="000000"/>
                </a:buClr>
                <a:buSzPts val="2400"/>
              </a:pPr>
              <a:r>
                <a:rPr lang="en-US" dirty="0">
                  <a:solidFill>
                    <a:schemeClr val="lt1"/>
                  </a:solidFill>
                </a:rPr>
                <a:t>2. </a:t>
              </a:r>
              <a:r>
                <a:rPr lang="el-GR" dirty="0">
                  <a:solidFill>
                    <a:schemeClr val="lt1"/>
                  </a:solidFill>
                </a:rPr>
                <a:t>Φάση ανταπόκρισης</a:t>
              </a:r>
              <a:endParaRPr dirty="0">
                <a:solidFill>
                  <a:schemeClr val="lt1"/>
                </a:solidFill>
              </a:endParaRPr>
            </a:p>
          </p:txBody>
        </p:sp>
        <p:sp>
          <p:nvSpPr>
            <p:cNvPr id="112" name="Google Shape;112;p2"/>
            <p:cNvSpPr/>
            <p:nvPr/>
          </p:nvSpPr>
          <p:spPr>
            <a:xfrm>
              <a:off x="0" y="330580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3" name="Google Shape;113;p2"/>
            <p:cNvSpPr/>
            <p:nvPr/>
          </p:nvSpPr>
          <p:spPr>
            <a:xfrm>
              <a:off x="403073" y="2848240"/>
              <a:ext cx="564302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4" name="Google Shape;114;p2"/>
            <p:cNvSpPr txBox="1"/>
            <p:nvPr/>
          </p:nvSpPr>
          <p:spPr>
            <a:xfrm>
              <a:off x="447745" y="2892912"/>
              <a:ext cx="5553679" cy="825776"/>
            </a:xfrm>
            <a:prstGeom prst="rect">
              <a:avLst/>
            </a:prstGeom>
            <a:noFill/>
            <a:ln>
              <a:noFill/>
            </a:ln>
          </p:spPr>
          <p:txBody>
            <a:bodyPr spcFirstLastPara="1" wrap="square" lIns="159956" tIns="0" rIns="159956" bIns="0" anchor="ctr" anchorCtr="0">
              <a:noAutofit/>
            </a:bodyPr>
            <a:lstStyle/>
            <a:p>
              <a:pPr>
                <a:lnSpc>
                  <a:spcPct val="90000"/>
                </a:lnSpc>
                <a:buClr>
                  <a:srgbClr val="000000"/>
                </a:buClr>
                <a:buSzPts val="2400"/>
              </a:pPr>
              <a:r>
                <a:rPr lang="en-US" dirty="0">
                  <a:solidFill>
                    <a:schemeClr val="lt1"/>
                  </a:solidFill>
                </a:rPr>
                <a:t>3. </a:t>
              </a:r>
              <a:r>
                <a:rPr lang="el-GR" dirty="0">
                  <a:solidFill>
                    <a:schemeClr val="lt1"/>
                  </a:solidFill>
                </a:rPr>
                <a:t>Τι κάνουμε μετά την καταστροφή </a:t>
              </a:r>
              <a:endParaRPr lang="en-US" dirty="0">
                <a:solidFill>
                  <a:schemeClr val="lt1"/>
                </a:solidFill>
              </a:endParaRPr>
            </a:p>
          </p:txBody>
        </p:sp>
      </p:grpSp>
      <p:pic>
        <p:nvPicPr>
          <p:cNvPr id="2" name="Εγγεγραμμένος ήχος">
            <a:hlinkClick r:id="" action="ppaction://media"/>
            <a:extLst>
              <a:ext uri="{FF2B5EF4-FFF2-40B4-BE49-F238E27FC236}">
                <a16:creationId xmlns:a16="http://schemas.microsoft.com/office/drawing/2014/main" id="{B18086A3-A8C8-5D74-E574-22DCE197BC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24392" y="1654476"/>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19"/>
    </mc:Choice>
    <mc:Fallback xmlns="">
      <p:transition spd="slow" advTm="1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idx="4294967295"/>
          </p:nvPr>
        </p:nvSpPr>
        <p:spPr>
          <a:xfrm>
            <a:off x="457200" y="274638"/>
            <a:ext cx="8229600" cy="1143000"/>
          </a:xfrm>
          <a:prstGeom prst="rect">
            <a:avLst/>
          </a:prstGeom>
          <a:noFill/>
          <a:ln>
            <a:noFill/>
            <a:prstDash/>
          </a:ln>
          <a:effectLst/>
        </p:spPr>
        <p:txBody>
          <a:bodyPr rot="0" spcFirstLastPara="1"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SzPts val="2800"/>
              <a:defRPr/>
            </a:pPr>
            <a:r>
              <a:rPr lang="ro-RO"/>
              <a:t>Faceți clic pentru a edita stilul de titlu Coordonator</a:t>
            </a:r>
            <a:endParaRPr lang="en-US" sz="1050" dirty="0"/>
          </a:p>
        </p:txBody>
      </p:sp>
      <p:grpSp>
        <p:nvGrpSpPr>
          <p:cNvPr id="105" name="Google Shape;105;p2" descr="Table of contents:&#10;1. Introduction and Background&#10;2. Fundamentals and Theoretical Basis&#10;3. Conclusions&#10;"/>
          <p:cNvGrpSpPr/>
          <p:nvPr/>
        </p:nvGrpSpPr>
        <p:grpSpPr>
          <a:xfrm>
            <a:off x="1971250" y="2348880"/>
            <a:ext cx="6046097" cy="3038310"/>
            <a:chOff x="0" y="35920"/>
            <a:chExt cx="8061462" cy="4051080"/>
          </a:xfrm>
        </p:grpSpPr>
        <p:sp>
          <p:nvSpPr>
            <p:cNvPr id="106" name="Google Shape;106;p2"/>
            <p:cNvSpPr/>
            <p:nvPr/>
          </p:nvSpPr>
          <p:spPr>
            <a:xfrm>
              <a:off x="0" y="49348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7" name="Google Shape;107;p2"/>
            <p:cNvSpPr/>
            <p:nvPr/>
          </p:nvSpPr>
          <p:spPr>
            <a:xfrm>
              <a:off x="403073" y="35920"/>
              <a:ext cx="564302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8" name="Google Shape;108;p2"/>
            <p:cNvSpPr txBox="1"/>
            <p:nvPr/>
          </p:nvSpPr>
          <p:spPr>
            <a:xfrm>
              <a:off x="447745" y="80592"/>
              <a:ext cx="6285971" cy="825776"/>
            </a:xfrm>
            <a:prstGeom prst="rect">
              <a:avLst/>
            </a:prstGeom>
            <a:noFill/>
            <a:ln>
              <a:noFill/>
            </a:ln>
          </p:spPr>
          <p:txBody>
            <a:bodyPr spcFirstLastPara="1" wrap="square" lIns="159956" tIns="0" rIns="159956" bIns="0" anchor="ctr" anchorCtr="0">
              <a:noAutofit/>
            </a:bodyPr>
            <a:lstStyle/>
            <a:p>
              <a:pPr>
                <a:lnSpc>
                  <a:spcPct val="90000"/>
                </a:lnSpc>
                <a:buSzPts val="2400"/>
              </a:pPr>
              <a:r>
                <a:rPr lang="en-US" dirty="0">
                  <a:solidFill>
                    <a:schemeClr val="lt1"/>
                  </a:solidFill>
                </a:rPr>
                <a:t>4. </a:t>
              </a:r>
              <a:r>
                <a:rPr lang="el-GR" dirty="0">
                  <a:solidFill>
                    <a:schemeClr val="lt1"/>
                  </a:solidFill>
                </a:rPr>
                <a:t>Εκκένωση ατόμων με αναπηρία</a:t>
              </a:r>
              <a:endParaRPr lang="en-US" dirty="0">
                <a:solidFill>
                  <a:schemeClr val="lt1"/>
                </a:solidFill>
              </a:endParaRPr>
            </a:p>
            <a:p>
              <a:pPr>
                <a:lnSpc>
                  <a:spcPct val="90000"/>
                </a:lnSpc>
                <a:buClr>
                  <a:srgbClr val="000000"/>
                </a:buClr>
                <a:buSzPts val="2400"/>
              </a:pPr>
              <a:endParaRPr sz="1350" dirty="0"/>
            </a:p>
          </p:txBody>
        </p:sp>
        <p:sp>
          <p:nvSpPr>
            <p:cNvPr id="109" name="Google Shape;109;p2"/>
            <p:cNvSpPr/>
            <p:nvPr/>
          </p:nvSpPr>
          <p:spPr>
            <a:xfrm>
              <a:off x="0" y="189964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0" name="Google Shape;110;p2"/>
            <p:cNvSpPr/>
            <p:nvPr/>
          </p:nvSpPr>
          <p:spPr>
            <a:xfrm>
              <a:off x="403073" y="1442080"/>
              <a:ext cx="738220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1" name="Google Shape;111;p2"/>
            <p:cNvSpPr txBox="1"/>
            <p:nvPr/>
          </p:nvSpPr>
          <p:spPr>
            <a:xfrm>
              <a:off x="447745" y="1486752"/>
              <a:ext cx="6994631" cy="825776"/>
            </a:xfrm>
            <a:prstGeom prst="rect">
              <a:avLst/>
            </a:prstGeom>
            <a:noFill/>
            <a:ln>
              <a:noFill/>
            </a:ln>
          </p:spPr>
          <p:txBody>
            <a:bodyPr spcFirstLastPara="1" wrap="square" lIns="159956" tIns="0" rIns="159956" bIns="0" anchor="ctr" anchorCtr="0">
              <a:noAutofit/>
            </a:bodyPr>
            <a:lstStyle/>
            <a:p>
              <a:pPr>
                <a:lnSpc>
                  <a:spcPct val="90000"/>
                </a:lnSpc>
                <a:buSzPts val="2400"/>
              </a:pPr>
              <a:r>
                <a:rPr lang="en-US" dirty="0">
                  <a:solidFill>
                    <a:schemeClr val="bg1"/>
                  </a:solidFill>
                </a:rPr>
                <a:t>5. </a:t>
              </a:r>
              <a:r>
                <a:rPr lang="el-GR" dirty="0">
                  <a:solidFill>
                    <a:schemeClr val="bg1"/>
                  </a:solidFill>
                </a:rPr>
                <a:t>Εκκένωση ατόμων με προβλήματα όρασης</a:t>
              </a:r>
              <a:endParaRPr lang="en-US" dirty="0">
                <a:solidFill>
                  <a:schemeClr val="bg1"/>
                </a:solidFill>
              </a:endParaRPr>
            </a:p>
          </p:txBody>
        </p:sp>
        <p:sp>
          <p:nvSpPr>
            <p:cNvPr id="112" name="Google Shape;112;p2"/>
            <p:cNvSpPr/>
            <p:nvPr/>
          </p:nvSpPr>
          <p:spPr>
            <a:xfrm>
              <a:off x="0" y="330580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3" name="Google Shape;113;p2"/>
            <p:cNvSpPr/>
            <p:nvPr/>
          </p:nvSpPr>
          <p:spPr>
            <a:xfrm>
              <a:off x="403073" y="2848240"/>
              <a:ext cx="738220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4" name="Google Shape;114;p2"/>
            <p:cNvSpPr txBox="1"/>
            <p:nvPr/>
          </p:nvSpPr>
          <p:spPr>
            <a:xfrm>
              <a:off x="447745" y="2892912"/>
              <a:ext cx="7337531" cy="825776"/>
            </a:xfrm>
            <a:prstGeom prst="rect">
              <a:avLst/>
            </a:prstGeom>
            <a:noFill/>
            <a:ln>
              <a:noFill/>
            </a:ln>
          </p:spPr>
          <p:txBody>
            <a:bodyPr spcFirstLastPara="1" wrap="square" lIns="159956" tIns="0" rIns="159956" bIns="0" anchor="ctr" anchorCtr="0">
              <a:noAutofit/>
            </a:bodyPr>
            <a:lstStyle/>
            <a:p>
              <a:pPr>
                <a:lnSpc>
                  <a:spcPct val="150000"/>
                </a:lnSpc>
              </a:pPr>
              <a:r>
                <a:rPr lang="en-US" dirty="0">
                  <a:solidFill>
                    <a:schemeClr val="bg1"/>
                  </a:solidFill>
                </a:rPr>
                <a:t>6. </a:t>
              </a:r>
              <a:r>
                <a:rPr lang="el-GR" dirty="0">
                  <a:solidFill>
                    <a:schemeClr val="bg1"/>
                  </a:solidFill>
                </a:rPr>
                <a:t>Εκκένωση ατόμων με προβλήματα ακοής</a:t>
              </a:r>
              <a:endParaRPr lang="en-US" dirty="0">
                <a:solidFill>
                  <a:schemeClr val="bg1"/>
                </a:solidFill>
              </a:endParaRPr>
            </a:p>
          </p:txBody>
        </p:sp>
      </p:grpSp>
      <p:pic>
        <p:nvPicPr>
          <p:cNvPr id="2" name="Εγγεγραμμένος ήχος">
            <a:hlinkClick r:id="" action="ppaction://media"/>
            <a:extLst>
              <a:ext uri="{FF2B5EF4-FFF2-40B4-BE49-F238E27FC236}">
                <a16:creationId xmlns:a16="http://schemas.microsoft.com/office/drawing/2014/main" id="{F90E31DB-1768-857C-DE9B-86943C8BA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7668" y="1594229"/>
            <a:ext cx="406400" cy="406400"/>
          </a:xfrm>
          <a:prstGeom prst="rect">
            <a:avLst/>
          </a:prstGeom>
        </p:spPr>
      </p:pic>
    </p:spTree>
    <p:extLst>
      <p:ext uri="{BB962C8B-B14F-4D97-AF65-F5344CB8AC3E}">
        <p14:creationId xmlns:p14="http://schemas.microsoft.com/office/powerpoint/2010/main" val="2563307207"/>
      </p:ext>
    </p:extLst>
  </p:cSld>
  <p:clrMapOvr>
    <a:masterClrMapping/>
  </p:clrMapOvr>
  <mc:AlternateContent xmlns:mc="http://schemas.openxmlformats.org/markup-compatibility/2006" xmlns:p14="http://schemas.microsoft.com/office/powerpoint/2010/main">
    <mc:Choice Requires="p14">
      <p:transition spd="slow" p14:dur="2000" advTm="12223"/>
    </mc:Choice>
    <mc:Fallback xmlns="">
      <p:transition spd="slow" advTm="1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idx="4294967295"/>
          </p:nvPr>
        </p:nvSpPr>
        <p:spPr>
          <a:xfrm>
            <a:off x="457200" y="274638"/>
            <a:ext cx="8229600" cy="1143000"/>
          </a:xfrm>
          <a:prstGeom prst="rect">
            <a:avLst/>
          </a:prstGeom>
          <a:noFill/>
          <a:ln>
            <a:noFill/>
            <a:prstDash/>
          </a:ln>
          <a:effectLst/>
        </p:spPr>
        <p:txBody>
          <a:bodyPr rot="0" spcFirstLastPara="1"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SzPts val="2800"/>
              <a:defRPr/>
            </a:pPr>
            <a:r>
              <a:rPr lang="ro-RO"/>
              <a:t>Faceți clic pentru a edita stilul de titlu Coordonator</a:t>
            </a:r>
            <a:endParaRPr lang="en-US" sz="1050" dirty="0"/>
          </a:p>
        </p:txBody>
      </p:sp>
      <p:grpSp>
        <p:nvGrpSpPr>
          <p:cNvPr id="105" name="Google Shape;105;p2" descr="Table of contents:&#10;1. Introduction and Background&#10;2. Fundamentals and Theoretical Basis&#10;3. Conclusions&#10;"/>
          <p:cNvGrpSpPr/>
          <p:nvPr/>
        </p:nvGrpSpPr>
        <p:grpSpPr>
          <a:xfrm>
            <a:off x="2062984" y="2325770"/>
            <a:ext cx="6046097" cy="1983690"/>
            <a:chOff x="0" y="35920"/>
            <a:chExt cx="8061462" cy="2644920"/>
          </a:xfrm>
        </p:grpSpPr>
        <p:sp>
          <p:nvSpPr>
            <p:cNvPr id="106" name="Google Shape;106;p2"/>
            <p:cNvSpPr/>
            <p:nvPr/>
          </p:nvSpPr>
          <p:spPr>
            <a:xfrm>
              <a:off x="0" y="49348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7" name="Google Shape;107;p2"/>
            <p:cNvSpPr/>
            <p:nvPr/>
          </p:nvSpPr>
          <p:spPr>
            <a:xfrm>
              <a:off x="403073" y="35920"/>
              <a:ext cx="564302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8" name="Google Shape;108;p2"/>
            <p:cNvSpPr txBox="1"/>
            <p:nvPr/>
          </p:nvSpPr>
          <p:spPr>
            <a:xfrm>
              <a:off x="447745" y="80592"/>
              <a:ext cx="6285971" cy="825776"/>
            </a:xfrm>
            <a:prstGeom prst="rect">
              <a:avLst/>
            </a:prstGeom>
            <a:noFill/>
            <a:ln>
              <a:noFill/>
            </a:ln>
          </p:spPr>
          <p:txBody>
            <a:bodyPr spcFirstLastPara="1" wrap="square" lIns="159956" tIns="0" rIns="159956" bIns="0" anchor="ctr" anchorCtr="0">
              <a:noAutofit/>
            </a:bodyPr>
            <a:lstStyle/>
            <a:p>
              <a:pPr>
                <a:lnSpc>
                  <a:spcPct val="90000"/>
                </a:lnSpc>
                <a:buSzPts val="2400"/>
              </a:pPr>
              <a:r>
                <a:rPr lang="en-US" dirty="0">
                  <a:solidFill>
                    <a:schemeClr val="bg1"/>
                  </a:solidFill>
                </a:rPr>
                <a:t>7. </a:t>
              </a:r>
              <a:r>
                <a:rPr lang="el-GR" dirty="0">
                  <a:solidFill>
                    <a:schemeClr val="bg1"/>
                  </a:solidFill>
                </a:rPr>
                <a:t>Καταφύγια έκτακτης ανάγκης</a:t>
              </a:r>
              <a:endParaRPr lang="en-US" dirty="0">
                <a:solidFill>
                  <a:schemeClr val="bg1"/>
                </a:solidFill>
              </a:endParaRPr>
            </a:p>
            <a:p>
              <a:pPr>
                <a:lnSpc>
                  <a:spcPct val="90000"/>
                </a:lnSpc>
                <a:buClr>
                  <a:srgbClr val="000000"/>
                </a:buClr>
                <a:buSzPts val="2400"/>
              </a:pPr>
              <a:endParaRPr sz="1350" dirty="0"/>
            </a:p>
          </p:txBody>
        </p:sp>
        <p:sp>
          <p:nvSpPr>
            <p:cNvPr id="109" name="Google Shape;109;p2"/>
            <p:cNvSpPr/>
            <p:nvPr/>
          </p:nvSpPr>
          <p:spPr>
            <a:xfrm>
              <a:off x="0" y="189964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0" name="Google Shape;110;p2"/>
            <p:cNvSpPr/>
            <p:nvPr/>
          </p:nvSpPr>
          <p:spPr>
            <a:xfrm>
              <a:off x="403073" y="1442080"/>
              <a:ext cx="738220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1" name="Google Shape;111;p2"/>
            <p:cNvSpPr txBox="1"/>
            <p:nvPr/>
          </p:nvSpPr>
          <p:spPr>
            <a:xfrm>
              <a:off x="447745" y="1486752"/>
              <a:ext cx="6994631" cy="825776"/>
            </a:xfrm>
            <a:prstGeom prst="rect">
              <a:avLst/>
            </a:prstGeom>
            <a:noFill/>
            <a:ln>
              <a:noFill/>
            </a:ln>
          </p:spPr>
          <p:txBody>
            <a:bodyPr spcFirstLastPara="1" wrap="square" lIns="159956" tIns="0" rIns="159956" bIns="0" anchor="ctr" anchorCtr="0">
              <a:noAutofit/>
            </a:bodyPr>
            <a:lstStyle/>
            <a:p>
              <a:pPr>
                <a:lnSpc>
                  <a:spcPct val="90000"/>
                </a:lnSpc>
                <a:buSzPts val="2400"/>
              </a:pPr>
              <a:r>
                <a:rPr lang="en-US" dirty="0">
                  <a:solidFill>
                    <a:schemeClr val="bg1"/>
                  </a:solidFill>
                </a:rPr>
                <a:t>8. </a:t>
              </a:r>
              <a:r>
                <a:rPr lang="el-GR" dirty="0">
                  <a:solidFill>
                    <a:schemeClr val="bg1"/>
                  </a:solidFill>
                </a:rPr>
                <a:t>Συμπεράσματα</a:t>
              </a:r>
              <a:endParaRPr lang="en-US" dirty="0">
                <a:solidFill>
                  <a:schemeClr val="bg1"/>
                </a:solidFill>
              </a:endParaRPr>
            </a:p>
          </p:txBody>
        </p:sp>
      </p:grpSp>
      <p:pic>
        <p:nvPicPr>
          <p:cNvPr id="2" name="Εγγεγραμμένος ήχος">
            <a:hlinkClick r:id="" action="ppaction://media"/>
            <a:extLst>
              <a:ext uri="{FF2B5EF4-FFF2-40B4-BE49-F238E27FC236}">
                <a16:creationId xmlns:a16="http://schemas.microsoft.com/office/drawing/2014/main" id="{F2DAE473-9214-3ED7-56B3-A16B9A505B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8368" y="1590009"/>
            <a:ext cx="406400" cy="406400"/>
          </a:xfrm>
          <a:prstGeom prst="rect">
            <a:avLst/>
          </a:prstGeom>
        </p:spPr>
      </p:pic>
    </p:spTree>
    <p:extLst>
      <p:ext uri="{BB962C8B-B14F-4D97-AF65-F5344CB8AC3E}">
        <p14:creationId xmlns:p14="http://schemas.microsoft.com/office/powerpoint/2010/main" val="42900691"/>
      </p:ext>
    </p:extLst>
  </p:cSld>
  <p:clrMapOvr>
    <a:masterClrMapping/>
  </p:clrMapOvr>
  <mc:AlternateContent xmlns:mc="http://schemas.openxmlformats.org/markup-compatibility/2006" xmlns:p14="http://schemas.microsoft.com/office/powerpoint/2010/main">
    <mc:Choice Requires="p14">
      <p:transition spd="slow" p14:dur="2000" advTm="7592"/>
    </mc:Choice>
    <mc:Fallback xmlns="">
      <p:transition spd="slow" advTm="7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3">
            <a:extLst>
              <a:ext uri="{FF2B5EF4-FFF2-40B4-BE49-F238E27FC236}">
                <a16:creationId xmlns:a16="http://schemas.microsoft.com/office/drawing/2014/main" id="{B567A893-3788-1366-C820-71EDFC41970C}"/>
              </a:ext>
            </a:extLst>
          </p:cNvPr>
          <p:cNvSpPr txBox="1">
            <a:spLocks/>
          </p:cNvSpPr>
          <p:nvPr/>
        </p:nvSpPr>
        <p:spPr>
          <a:xfrm>
            <a:off x="1966246" y="1804438"/>
            <a:ext cx="412975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1. </a:t>
            </a:r>
            <a:r>
              <a:rPr lang="el-GR" sz="2100" b="1" dirty="0">
                <a:solidFill>
                  <a:schemeClr val="dk1"/>
                </a:solidFill>
                <a:latin typeface="Calibri"/>
                <a:ea typeface="Calibri"/>
                <a:cs typeface="Calibri"/>
                <a:sym typeface="Calibri"/>
              </a:rPr>
              <a:t>Εισαγωγή </a:t>
            </a:r>
            <a:endParaRPr lang="en-US" sz="1050" dirty="0"/>
          </a:p>
        </p:txBody>
      </p:sp>
      <p:sp>
        <p:nvSpPr>
          <p:cNvPr id="3" name="Dreptunghi 2">
            <a:extLst>
              <a:ext uri="{FF2B5EF4-FFF2-40B4-BE49-F238E27FC236}">
                <a16:creationId xmlns:a16="http://schemas.microsoft.com/office/drawing/2014/main" id="{7F9D1D73-1E5C-F6FC-57A9-7C9328C442D5}"/>
              </a:ext>
            </a:extLst>
          </p:cNvPr>
          <p:cNvSpPr/>
          <p:nvPr/>
        </p:nvSpPr>
        <p:spPr>
          <a:xfrm>
            <a:off x="1966246" y="2196822"/>
            <a:ext cx="5661375" cy="4016484"/>
          </a:xfrm>
          <a:prstGeom prst="rect">
            <a:avLst/>
          </a:prstGeom>
        </p:spPr>
        <p:txBody>
          <a:bodyPr wrap="square">
            <a:spAutoFit/>
          </a:bodyPr>
          <a:lstStyle/>
          <a:p>
            <a:r>
              <a:rPr lang="el-GR" sz="1500" dirty="0"/>
              <a:t>Τα γεγονότα καταστροφών έχουν δυσανάλογα</a:t>
            </a:r>
            <a:r>
              <a:rPr lang="en-US" sz="1500" dirty="0"/>
              <a:t> </a:t>
            </a:r>
            <a:r>
              <a:rPr lang="el-GR" sz="1500" dirty="0"/>
              <a:t>αρνητικές επιπτώσεις στα άτομα με</a:t>
            </a:r>
            <a:r>
              <a:rPr lang="en-US" sz="1500" dirty="0"/>
              <a:t> </a:t>
            </a:r>
            <a:r>
              <a:rPr lang="el-GR" sz="1500" dirty="0"/>
              <a:t>αναπηρίες.</a:t>
            </a:r>
            <a:endParaRPr lang="en-US" sz="1500" dirty="0"/>
          </a:p>
          <a:p>
            <a:endParaRPr lang="en-GB" sz="1500" dirty="0"/>
          </a:p>
          <a:p>
            <a:r>
              <a:rPr lang="el-GR" sz="1500" dirty="0"/>
              <a:t>Η αναπηρία αυξάνει τον κίνδυνο θανάτου ενός ατόμου σε μια καταστροφή κατά δύο έως τέσσερις φορές, καθώς και τον κίνδυνο τραυματισμού και απώλειας περιουσίας, τις δυσκολίες στέγασης και εκκένωσης και την ανάγκη για πιο έντονες ιατρικές και κοινωνικές υπηρεσίες τόσο κατά τη διάρκεια όσο και μετά από μια καταστροφή.</a:t>
            </a:r>
            <a:endParaRPr lang="en-US" sz="1500" dirty="0"/>
          </a:p>
          <a:p>
            <a:endParaRPr lang="en-GB" sz="1500" dirty="0"/>
          </a:p>
          <a:p>
            <a:r>
              <a:rPr lang="el-GR" sz="1500" dirty="0"/>
              <a:t>Ενώ μια σειρά από μεταβλητές συμβάλλουν στην ευαισθησία των ατόμων με αναπηρία σε καταστροφές, ο αποκλεισμός τους από την πρακτική διαχείρισης έκτακτης ανάγκης και τη δημιουργία πολιτικής αποτελεί σοβαρή απειλή για την ασφάλεια και την ευημερία τους.</a:t>
            </a:r>
          </a:p>
          <a:p>
            <a:r>
              <a:rPr lang="el-GR" sz="1500" dirty="0"/>
              <a:t>Το 2014, το Γραφείο των Ηνωμένων Εθνών για τη μείωση του κινδύνου καταστροφών το προσδιόρισε ως διεθνές ζήτημα.</a:t>
            </a:r>
            <a:endParaRPr lang="en-GB" sz="1650" dirty="0"/>
          </a:p>
        </p:txBody>
      </p:sp>
      <p:pic>
        <p:nvPicPr>
          <p:cNvPr id="4" name="Picture 3">
            <a:extLst>
              <a:ext uri="{FF2B5EF4-FFF2-40B4-BE49-F238E27FC236}">
                <a16:creationId xmlns:a16="http://schemas.microsoft.com/office/drawing/2014/main" id="{E88AEC51-B91B-9AFE-7570-000B09435E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7620" y="2000631"/>
            <a:ext cx="2834934" cy="1694625"/>
          </a:xfrm>
          <a:prstGeom prst="rect">
            <a:avLst/>
          </a:prstGeom>
        </p:spPr>
      </p:pic>
      <p:pic>
        <p:nvPicPr>
          <p:cNvPr id="6" name="Εγγεγραμμένος ήχος">
            <a:hlinkClick r:id="" action="ppaction://media"/>
            <a:extLst>
              <a:ext uri="{FF2B5EF4-FFF2-40B4-BE49-F238E27FC236}">
                <a16:creationId xmlns:a16="http://schemas.microsoft.com/office/drawing/2014/main" id="{B57945B0-D6AE-36F1-AA8A-C6737D2D8D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2984" y="1484784"/>
            <a:ext cx="406400" cy="406400"/>
          </a:xfrm>
          <a:prstGeom prst="rect">
            <a:avLst/>
          </a:prstGeom>
        </p:spPr>
      </p:pic>
    </p:spTree>
    <p:extLst>
      <p:ext uri="{BB962C8B-B14F-4D97-AF65-F5344CB8AC3E}">
        <p14:creationId xmlns:p14="http://schemas.microsoft.com/office/powerpoint/2010/main" val="3891565220"/>
      </p:ext>
    </p:extLst>
  </p:cSld>
  <p:clrMapOvr>
    <a:masterClrMapping/>
  </p:clrMapOvr>
  <mc:AlternateContent xmlns:mc="http://schemas.openxmlformats.org/markup-compatibility/2006" xmlns:p14="http://schemas.microsoft.com/office/powerpoint/2010/main">
    <mc:Choice Requires="p14">
      <p:transition spd="slow" p14:dur="2000" advTm="56805"/>
    </mc:Choice>
    <mc:Fallback xmlns="">
      <p:transition spd="slow" advTm="56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066383" y="2471366"/>
            <a:ext cx="6547068" cy="1615827"/>
          </a:xfrm>
          <a:prstGeom prst="rect">
            <a:avLst/>
          </a:prstGeom>
        </p:spPr>
        <p:txBody>
          <a:bodyPr wrap="square">
            <a:spAutoFit/>
          </a:bodyPr>
          <a:lstStyle/>
          <a:p>
            <a:pPr algn="just"/>
            <a:r>
              <a:rPr lang="el-GR" sz="1650" dirty="0"/>
              <a:t>Αυτή είναι η περίοδος που ακολουθεί αμέσως την καταστροφή. Σε αυτήν την κατάσταση, όλα τα άτομα ανταποκρίνονται στην καταστροφή, αλλά με τον δικό τους τρόπο.</a:t>
            </a:r>
          </a:p>
          <a:p>
            <a:pPr algn="just"/>
            <a:r>
              <a:rPr lang="el-GR" sz="1650" dirty="0"/>
              <a:t>Οι δραστηριότητες αντίδρασης επικεντρώνονται κυρίως στην προστασία της ζωής και της περιουσίας κατά τη διάρκεια μιας καταστροφής και κάνουν μια πληγείσα περιοχή να γίνει ασφαλής.</a:t>
            </a:r>
            <a:endParaRPr lang="el-GR" sz="12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6</a:t>
            </a:fld>
            <a:endParaRPr lang="el-GR"/>
          </a:p>
        </p:txBody>
      </p:sp>
      <p:sp>
        <p:nvSpPr>
          <p:cNvPr id="8" name="CasetăText 7"/>
          <p:cNvSpPr txBox="1"/>
          <p:nvPr/>
        </p:nvSpPr>
        <p:spPr>
          <a:xfrm>
            <a:off x="2066383" y="4320259"/>
            <a:ext cx="4818876" cy="1361911"/>
          </a:xfrm>
          <a:prstGeom prst="rect">
            <a:avLst/>
          </a:prstGeom>
          <a:noFill/>
        </p:spPr>
        <p:txBody>
          <a:bodyPr wrap="square" rtlCol="0">
            <a:spAutoFit/>
          </a:bodyPr>
          <a:lstStyle/>
          <a:p>
            <a:r>
              <a:rPr lang="el-GR" sz="1650" dirty="0"/>
              <a:t>Μπορούμε να πούμε ότι η φάση ανταπόκρισης στην καταστροφή είναι η λειτουργικότητα και η εφαρμογή σχεδίων και διαδικασιών και η οργάνωση δραστηριοτήτων για την αντιμετώπιση ενός γεγονότος και των συνεπειών του.</a:t>
            </a:r>
            <a:endParaRPr lang="en-GB" sz="165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984" y="3984024"/>
            <a:ext cx="1910366" cy="1777410"/>
          </a:xfrm>
          <a:prstGeom prst="rect">
            <a:avLst/>
          </a:prstGeom>
        </p:spPr>
      </p:pic>
      <p:sp>
        <p:nvSpPr>
          <p:cNvPr id="5" name="Google Shape;120;p3">
            <a:extLst>
              <a:ext uri="{FF2B5EF4-FFF2-40B4-BE49-F238E27FC236}">
                <a16:creationId xmlns:a16="http://schemas.microsoft.com/office/drawing/2014/main" id="{730C4140-545F-2770-DE8D-202DDEBC1D1E}"/>
              </a:ext>
            </a:extLst>
          </p:cNvPr>
          <p:cNvSpPr txBox="1">
            <a:spLocks/>
          </p:cNvSpPr>
          <p:nvPr/>
        </p:nvSpPr>
        <p:spPr>
          <a:xfrm>
            <a:off x="1966246" y="1804438"/>
            <a:ext cx="412975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2. </a:t>
            </a:r>
            <a:r>
              <a:rPr lang="el-GR" sz="2100" b="1" dirty="0">
                <a:solidFill>
                  <a:schemeClr val="dk1"/>
                </a:solidFill>
                <a:latin typeface="Calibri"/>
                <a:ea typeface="Calibri"/>
                <a:cs typeface="Calibri"/>
                <a:sym typeface="Calibri"/>
              </a:rPr>
              <a:t>Φάση Ανταπόκρισης </a:t>
            </a:r>
            <a:r>
              <a:rPr lang="en-US" sz="2100" b="1" dirty="0">
                <a:solidFill>
                  <a:schemeClr val="dk1"/>
                </a:solidFill>
                <a:latin typeface="Calibri"/>
                <a:ea typeface="Calibri"/>
                <a:cs typeface="Calibri"/>
                <a:sym typeface="Calibri"/>
              </a:rPr>
              <a:t>(I)</a:t>
            </a:r>
            <a:endParaRPr lang="en-US" sz="1050" dirty="0"/>
          </a:p>
        </p:txBody>
      </p:sp>
      <p:pic>
        <p:nvPicPr>
          <p:cNvPr id="7" name="Εγγεγραμμένος ήχος">
            <a:hlinkClick r:id="" action="ppaction://media"/>
            <a:extLst>
              <a:ext uri="{FF2B5EF4-FFF2-40B4-BE49-F238E27FC236}">
                <a16:creationId xmlns:a16="http://schemas.microsoft.com/office/drawing/2014/main" id="{93777EAF-7BCD-3F48-6A70-9DE36A299B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2950" y="1096566"/>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59"/>
    </mc:Choice>
    <mc:Fallback xmlns="">
      <p:transition spd="slow" advTm="40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2">
            <a:extLst>
              <a:ext uri="{FF2B5EF4-FFF2-40B4-BE49-F238E27FC236}">
                <a16:creationId xmlns:a16="http://schemas.microsoft.com/office/drawing/2014/main" id="{D8B0D8F8-7C89-E824-3870-1A4898111C3F}"/>
              </a:ext>
            </a:extLst>
          </p:cNvPr>
          <p:cNvSpPr txBox="1"/>
          <p:nvPr/>
        </p:nvSpPr>
        <p:spPr>
          <a:xfrm>
            <a:off x="1966246" y="2196822"/>
            <a:ext cx="5857947" cy="4016484"/>
          </a:xfrm>
          <a:prstGeom prst="rect">
            <a:avLst/>
          </a:prstGeom>
          <a:noFill/>
        </p:spPr>
        <p:txBody>
          <a:bodyPr wrap="square" rtlCol="0">
            <a:spAutoFit/>
          </a:bodyPr>
          <a:lstStyle/>
          <a:p>
            <a:r>
              <a:rPr lang="el-GR" sz="1500" dirty="0"/>
              <a:t>Σύμφωνα με τους νόμους κάθε χώρας, οι τοπικές κυβερνήσεις είναι υπεύθυνες για την αντιμετώπιση καταστροφών, ενώ σε περιφερειακό και κρατικό επίπεδο παρέχουν τους απαραίτητους πόρους και βοήθεια.</a:t>
            </a:r>
          </a:p>
          <a:p>
            <a:endParaRPr lang="el-GR" sz="1500" dirty="0"/>
          </a:p>
          <a:p>
            <a:r>
              <a:rPr lang="el-GR" sz="1500" dirty="0"/>
              <a:t>Στη Φάση Ανταπόκρισης ενεργοποιείται το Πρωτόκολλο Έκτακτης Ανάγκης κάθε χώρας και στήνονται θέσεις διοίκησης.</a:t>
            </a:r>
          </a:p>
          <a:p>
            <a:endParaRPr lang="el-GR" sz="1500" dirty="0"/>
          </a:p>
          <a:p>
            <a:r>
              <a:rPr lang="el-GR" sz="1500" dirty="0"/>
              <a:t>Η ιατρική βοήθεια και οι πρώτες βοήθειες διασφαλίζονται από τις τοπικές αρχές, συμπεριλαμβανομένων των Γραμμών Βοήθειας Έκτακτης Ανάγκης.</a:t>
            </a:r>
          </a:p>
          <a:p>
            <a:endParaRPr lang="el-GR" sz="1500" dirty="0"/>
          </a:p>
          <a:p>
            <a:r>
              <a:rPr lang="el-GR" sz="1500" dirty="0"/>
              <a:t>Κατά τη φάση αυτή ενεργοποιείται η Έρευνα &amp; Διάσωση και ο χρόνος απόκρισης είναι κρίσιμος σε κάθε κατάσταση καταστροφής.</a:t>
            </a:r>
          </a:p>
          <a:p>
            <a:endParaRPr lang="el-GR" sz="1500" dirty="0"/>
          </a:p>
          <a:p>
            <a:r>
              <a:rPr lang="el-GR" sz="1500" dirty="0"/>
              <a:t>Εφαρμόζονται τα σχέδια διαφυγής σε καταφύγια έκτακτης ανάγκης και τα σχέδια εκκένωσης.</a:t>
            </a:r>
            <a:endParaRPr lang="en-GB" sz="1500" dirty="0"/>
          </a:p>
        </p:txBody>
      </p:sp>
      <p:sp>
        <p:nvSpPr>
          <p:cNvPr id="3" name="Google Shape;120;p3">
            <a:extLst>
              <a:ext uri="{FF2B5EF4-FFF2-40B4-BE49-F238E27FC236}">
                <a16:creationId xmlns:a16="http://schemas.microsoft.com/office/drawing/2014/main" id="{D314108D-C12D-6ED9-B28D-5E3775B7375F}"/>
              </a:ext>
            </a:extLst>
          </p:cNvPr>
          <p:cNvSpPr txBox="1">
            <a:spLocks/>
          </p:cNvSpPr>
          <p:nvPr/>
        </p:nvSpPr>
        <p:spPr>
          <a:xfrm>
            <a:off x="1966246" y="1804438"/>
            <a:ext cx="412975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2. </a:t>
            </a:r>
            <a:r>
              <a:rPr lang="el-GR" sz="2100" b="1" dirty="0">
                <a:solidFill>
                  <a:schemeClr val="dk1"/>
                </a:solidFill>
                <a:latin typeface="Calibri"/>
                <a:ea typeface="Calibri"/>
                <a:cs typeface="Calibri"/>
                <a:sym typeface="Calibri"/>
              </a:rPr>
              <a:t>Φάση Ανταπόκρισης </a:t>
            </a:r>
            <a:r>
              <a:rPr lang="en-US" sz="2100" b="1" dirty="0">
                <a:solidFill>
                  <a:schemeClr val="dk1"/>
                </a:solidFill>
                <a:latin typeface="Calibri"/>
                <a:ea typeface="Calibri"/>
                <a:cs typeface="Calibri"/>
                <a:sym typeface="Calibri"/>
              </a:rPr>
              <a:t>(II)</a:t>
            </a:r>
            <a:endParaRPr lang="en-US" sz="1050" dirty="0"/>
          </a:p>
        </p:txBody>
      </p:sp>
      <p:pic>
        <p:nvPicPr>
          <p:cNvPr id="4" name="Picture 4">
            <a:extLst>
              <a:ext uri="{FF2B5EF4-FFF2-40B4-BE49-F238E27FC236}">
                <a16:creationId xmlns:a16="http://schemas.microsoft.com/office/drawing/2014/main" id="{DBF2CE45-6B19-6BC6-4DA7-407A58CAD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6491" y="2894550"/>
            <a:ext cx="1469964" cy="1068140"/>
          </a:xfrm>
          <a:prstGeom prst="rect">
            <a:avLst/>
          </a:prstGeom>
        </p:spPr>
      </p:pic>
      <p:pic>
        <p:nvPicPr>
          <p:cNvPr id="6" name="Εγγεγραμμένος ήχος">
            <a:hlinkClick r:id="" action="ppaction://media"/>
            <a:extLst>
              <a:ext uri="{FF2B5EF4-FFF2-40B4-BE49-F238E27FC236}">
                <a16:creationId xmlns:a16="http://schemas.microsoft.com/office/drawing/2014/main" id="{20C9CDC4-ABB8-649C-AAA1-53FDF529D4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0941" y="1590037"/>
            <a:ext cx="406400" cy="406400"/>
          </a:xfrm>
          <a:prstGeom prst="rect">
            <a:avLst/>
          </a:prstGeom>
        </p:spPr>
      </p:pic>
    </p:spTree>
    <p:extLst>
      <p:ext uri="{BB962C8B-B14F-4D97-AF65-F5344CB8AC3E}">
        <p14:creationId xmlns:p14="http://schemas.microsoft.com/office/powerpoint/2010/main" val="3469419762"/>
      </p:ext>
    </p:extLst>
  </p:cSld>
  <p:clrMapOvr>
    <a:masterClrMapping/>
  </p:clrMapOvr>
  <mc:AlternateContent xmlns:mc="http://schemas.openxmlformats.org/markup-compatibility/2006" xmlns:p14="http://schemas.microsoft.com/office/powerpoint/2010/main">
    <mc:Choice Requires="p14">
      <p:transition spd="slow" p14:dur="2000" advTm="53949"/>
    </mc:Choice>
    <mc:Fallback xmlns="">
      <p:transition spd="slow" advTm="53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2">
            <a:extLst>
              <a:ext uri="{FF2B5EF4-FFF2-40B4-BE49-F238E27FC236}">
                <a16:creationId xmlns:a16="http://schemas.microsoft.com/office/drawing/2014/main" id="{D8B0D8F8-7C89-E824-3870-1A4898111C3F}"/>
              </a:ext>
            </a:extLst>
          </p:cNvPr>
          <p:cNvSpPr txBox="1"/>
          <p:nvPr/>
        </p:nvSpPr>
        <p:spPr>
          <a:xfrm>
            <a:off x="1966246" y="2196823"/>
            <a:ext cx="5564103" cy="2400657"/>
          </a:xfrm>
          <a:prstGeom prst="rect">
            <a:avLst/>
          </a:prstGeom>
          <a:noFill/>
        </p:spPr>
        <p:txBody>
          <a:bodyPr wrap="square" rtlCol="0">
            <a:spAutoFit/>
          </a:bodyPr>
          <a:lstStyle/>
          <a:p>
            <a:r>
              <a:rPr lang="el-GR" sz="1500" dirty="0"/>
              <a:t>Η ισχυρή συνεργασία, ο συντονισμός, η διαβούλευση, η συνεργασία και η κοινή ευθύνη μεταξύ των ανθρώπων, των οργανισμών και της κοινότητας, τα οποία είναι αφοσιωμένα στην επίδειξη υποστήριξης, εμπιστοσύνης και ομαδικής εργασίας, είναι απαραίτητα για τον αποτελεσματικό χειρισμό οποιασδήποτε κρίσης ή έκτακτης ανάγκης.</a:t>
            </a:r>
          </a:p>
          <a:p>
            <a:endParaRPr lang="el-GR" sz="1500" dirty="0"/>
          </a:p>
          <a:p>
            <a:r>
              <a:rPr lang="el-GR" sz="1500" dirty="0"/>
              <a:t>Τα κέντρα συντονισμού καταστροφών εγγυώνται ότι οι προσπάθειες έκτακτης ανάγκης συντονίζονται όσο το δυνατόν ταχύτερα και </a:t>
            </a:r>
            <a:r>
              <a:rPr lang="el-GR" sz="1500" dirty="0" err="1"/>
              <a:t>αποτελεσματικάτερα</a:t>
            </a:r>
            <a:r>
              <a:rPr lang="el-GR" sz="1500" dirty="0"/>
              <a:t>.</a:t>
            </a:r>
            <a:endParaRPr lang="en-GB" sz="1500" dirty="0"/>
          </a:p>
        </p:txBody>
      </p:sp>
      <p:sp>
        <p:nvSpPr>
          <p:cNvPr id="3" name="Google Shape;120;p3">
            <a:extLst>
              <a:ext uri="{FF2B5EF4-FFF2-40B4-BE49-F238E27FC236}">
                <a16:creationId xmlns:a16="http://schemas.microsoft.com/office/drawing/2014/main" id="{D314108D-C12D-6ED9-B28D-5E3775B7375F}"/>
              </a:ext>
            </a:extLst>
          </p:cNvPr>
          <p:cNvSpPr txBox="1">
            <a:spLocks/>
          </p:cNvSpPr>
          <p:nvPr/>
        </p:nvSpPr>
        <p:spPr>
          <a:xfrm>
            <a:off x="1966246" y="1804438"/>
            <a:ext cx="412975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2. </a:t>
            </a:r>
            <a:r>
              <a:rPr lang="el-GR" sz="2100" b="1" dirty="0">
                <a:solidFill>
                  <a:schemeClr val="dk1"/>
                </a:solidFill>
                <a:latin typeface="Calibri"/>
                <a:ea typeface="Calibri"/>
                <a:cs typeface="Calibri"/>
                <a:sym typeface="Calibri"/>
              </a:rPr>
              <a:t>Φάση Ανταπόκρισης </a:t>
            </a:r>
            <a:r>
              <a:rPr lang="en-US" sz="2100" b="1" dirty="0">
                <a:solidFill>
                  <a:schemeClr val="dk1"/>
                </a:solidFill>
                <a:latin typeface="Calibri"/>
                <a:ea typeface="Calibri"/>
                <a:cs typeface="Calibri"/>
                <a:sym typeface="Calibri"/>
              </a:rPr>
              <a:t>(III)</a:t>
            </a:r>
            <a:endParaRPr lang="en-US" sz="1050" dirty="0"/>
          </a:p>
        </p:txBody>
      </p:sp>
      <p:pic>
        <p:nvPicPr>
          <p:cNvPr id="5" name="Picture 6">
            <a:extLst>
              <a:ext uri="{FF2B5EF4-FFF2-40B4-BE49-F238E27FC236}">
                <a16:creationId xmlns:a16="http://schemas.microsoft.com/office/drawing/2014/main" id="{69989829-8731-1F75-4EBC-F069C3F7C9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3046" y="2000631"/>
            <a:ext cx="2137048" cy="1127633"/>
          </a:xfrm>
          <a:prstGeom prst="rect">
            <a:avLst/>
          </a:prstGeom>
        </p:spPr>
      </p:pic>
      <p:pic>
        <p:nvPicPr>
          <p:cNvPr id="6" name="Picture 5">
            <a:extLst>
              <a:ext uri="{FF2B5EF4-FFF2-40B4-BE49-F238E27FC236}">
                <a16:creationId xmlns:a16="http://schemas.microsoft.com/office/drawing/2014/main" id="{26B100EE-F390-E4DD-C0CD-1B82A5F59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4096" y="3270193"/>
            <a:ext cx="2862986" cy="1734896"/>
          </a:xfrm>
          <a:prstGeom prst="rect">
            <a:avLst/>
          </a:prstGeom>
        </p:spPr>
      </p:pic>
      <p:pic>
        <p:nvPicPr>
          <p:cNvPr id="7" name="Picture 4">
            <a:extLst>
              <a:ext uri="{FF2B5EF4-FFF2-40B4-BE49-F238E27FC236}">
                <a16:creationId xmlns:a16="http://schemas.microsoft.com/office/drawing/2014/main" id="{1DEBE6EF-54BB-FB29-EA93-2AEEC16B0E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6411" y="4114846"/>
            <a:ext cx="2618570" cy="1781773"/>
          </a:xfrm>
          <a:prstGeom prst="rect">
            <a:avLst/>
          </a:prstGeom>
        </p:spPr>
      </p:pic>
      <p:pic>
        <p:nvPicPr>
          <p:cNvPr id="4" name="Εγγεγραμμένος ήχος">
            <a:hlinkClick r:id="" action="ppaction://media"/>
            <a:extLst>
              <a:ext uri="{FF2B5EF4-FFF2-40B4-BE49-F238E27FC236}">
                <a16:creationId xmlns:a16="http://schemas.microsoft.com/office/drawing/2014/main" id="{BE2B13B4-00A5-B462-CBC3-74EA0C8702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68408" y="1363608"/>
            <a:ext cx="406400" cy="406400"/>
          </a:xfrm>
          <a:prstGeom prst="rect">
            <a:avLst/>
          </a:prstGeom>
        </p:spPr>
      </p:pic>
    </p:spTree>
    <p:extLst>
      <p:ext uri="{BB962C8B-B14F-4D97-AF65-F5344CB8AC3E}">
        <p14:creationId xmlns:p14="http://schemas.microsoft.com/office/powerpoint/2010/main" val="2704398525"/>
      </p:ext>
    </p:extLst>
  </p:cSld>
  <p:clrMapOvr>
    <a:masterClrMapping/>
  </p:clrMapOvr>
  <mc:AlternateContent xmlns:mc="http://schemas.openxmlformats.org/markup-compatibility/2006" xmlns:p14="http://schemas.microsoft.com/office/powerpoint/2010/main">
    <mc:Choice Requires="p14">
      <p:transition spd="slow" p14:dur="2000" advTm="35815"/>
    </mc:Choice>
    <mc:Fallback xmlns="">
      <p:transition spd="slow" advTm="3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3">
            <a:extLst>
              <a:ext uri="{FF2B5EF4-FFF2-40B4-BE49-F238E27FC236}">
                <a16:creationId xmlns:a16="http://schemas.microsoft.com/office/drawing/2014/main" id="{4A119DAA-48E5-6F62-1B42-BB2C8DD388D5}"/>
              </a:ext>
            </a:extLst>
          </p:cNvPr>
          <p:cNvSpPr txBox="1">
            <a:spLocks/>
          </p:cNvSpPr>
          <p:nvPr/>
        </p:nvSpPr>
        <p:spPr>
          <a:xfrm>
            <a:off x="1966246" y="1804437"/>
            <a:ext cx="4129755" cy="715550"/>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3. </a:t>
            </a:r>
            <a:r>
              <a:rPr lang="el-GR" sz="2100" b="1" dirty="0">
                <a:solidFill>
                  <a:schemeClr val="dk1"/>
                </a:solidFill>
                <a:latin typeface="Calibri"/>
                <a:ea typeface="Calibri"/>
                <a:cs typeface="Calibri"/>
                <a:sym typeface="Calibri"/>
              </a:rPr>
              <a:t>Τι κάνουμε μετά την καταστροφή</a:t>
            </a:r>
            <a:endParaRPr lang="en-US" sz="1050" dirty="0"/>
          </a:p>
        </p:txBody>
      </p:sp>
      <p:sp>
        <p:nvSpPr>
          <p:cNvPr id="3" name="Dreptunghi 2">
            <a:extLst>
              <a:ext uri="{FF2B5EF4-FFF2-40B4-BE49-F238E27FC236}">
                <a16:creationId xmlns:a16="http://schemas.microsoft.com/office/drawing/2014/main" id="{8CCD544D-C9A1-CC78-65C1-59964BFCC526}"/>
              </a:ext>
            </a:extLst>
          </p:cNvPr>
          <p:cNvSpPr/>
          <p:nvPr/>
        </p:nvSpPr>
        <p:spPr>
          <a:xfrm>
            <a:off x="1966246" y="2260068"/>
            <a:ext cx="8136117" cy="3139321"/>
          </a:xfrm>
          <a:prstGeom prst="rect">
            <a:avLst/>
          </a:prstGeom>
        </p:spPr>
        <p:txBody>
          <a:bodyPr wrap="square">
            <a:spAutoFit/>
          </a:bodyPr>
          <a:lstStyle/>
          <a:p>
            <a:endParaRPr lang="en-US" sz="1650" b="1" i="1" u="sng" dirty="0"/>
          </a:p>
          <a:p>
            <a:r>
              <a:rPr lang="el-GR" sz="1650" dirty="0"/>
              <a:t>Προσδιορίστε γρήγορα τη ζημιά στο άμεσο περιβάλλον σας:</a:t>
            </a:r>
          </a:p>
          <a:p>
            <a:pPr marL="285750" indent="-285750">
              <a:buFont typeface="Arial" panose="020B0604020202020204" pitchFamily="34" charset="0"/>
              <a:buChar char="•"/>
            </a:pPr>
            <a:r>
              <a:rPr lang="el-GR" sz="1650" dirty="0"/>
              <a:t>Αναζητήστε και σβήστε μικρές φωτιές.</a:t>
            </a:r>
          </a:p>
          <a:p>
            <a:pPr marL="285750" indent="-285750">
              <a:buFont typeface="Arial" panose="020B0604020202020204" pitchFamily="34" charset="0"/>
              <a:buChar char="•"/>
            </a:pPr>
            <a:r>
              <a:rPr lang="el-GR" sz="1650" dirty="0"/>
              <a:t>Μυρίστε για αέριο, ψάξτε για νερό και φαγητό</a:t>
            </a:r>
          </a:p>
          <a:p>
            <a:pPr marL="285750" indent="-285750">
              <a:buFont typeface="Arial" panose="020B0604020202020204" pitchFamily="34" charset="0"/>
              <a:buChar char="•"/>
            </a:pPr>
            <a:r>
              <a:rPr lang="el-GR" sz="1650" dirty="0"/>
              <a:t>Αποφύγετε, εάν είναι δυνατόν, τις κατεστραμμένες γραμμές ρεύματος, τους σπασμένους σωλήνες κ.λπ.</a:t>
            </a:r>
          </a:p>
          <a:p>
            <a:pPr marL="285750" indent="-285750">
              <a:buFont typeface="Arial" panose="020B0604020202020204" pitchFamily="34" charset="0"/>
              <a:buChar char="•"/>
            </a:pPr>
            <a:r>
              <a:rPr lang="el-GR" sz="1650" dirty="0"/>
              <a:t>Ελέγξτε μετά την οικογένεια, τον βοηθό, τους φίλους, τους γείτονες</a:t>
            </a:r>
            <a:endParaRPr lang="en-US" sz="1650" dirty="0"/>
          </a:p>
          <a:p>
            <a:endParaRPr lang="en-US" sz="1650" dirty="0"/>
          </a:p>
          <a:p>
            <a:r>
              <a:rPr lang="el-GR" sz="1650" dirty="0"/>
              <a:t>Καθιερώστε επικοινωνία:</a:t>
            </a:r>
          </a:p>
          <a:p>
            <a:pPr marL="285750" indent="-285750">
              <a:buFont typeface="Arial" panose="020B0604020202020204" pitchFamily="34" charset="0"/>
              <a:buChar char="•"/>
            </a:pPr>
            <a:r>
              <a:rPr lang="el-GR" sz="1650" dirty="0"/>
              <a:t>Συντονιστείτε στο ραδιόφωνο σε συχνότητα έκτακτης ανάγκης</a:t>
            </a:r>
          </a:p>
          <a:p>
            <a:pPr marL="285750" indent="-285750">
              <a:buFont typeface="Arial" panose="020B0604020202020204" pitchFamily="34" charset="0"/>
              <a:buChar char="•"/>
            </a:pPr>
            <a:r>
              <a:rPr lang="el-GR" sz="1650" dirty="0"/>
              <a:t>Χρησιμοποιήστε ένα τηλέφωνο ή ένα φορητό ασύρματο για να ανταλλάξετε πληροφορίες με άλλα άτομα.</a:t>
            </a:r>
            <a:endParaRPr lang="en-GB" sz="1650" dirty="0"/>
          </a:p>
        </p:txBody>
      </p:sp>
      <p:pic>
        <p:nvPicPr>
          <p:cNvPr id="5" name="Εγγεγραμμένος ήχος">
            <a:hlinkClick r:id="" action="ppaction://media"/>
            <a:extLst>
              <a:ext uri="{FF2B5EF4-FFF2-40B4-BE49-F238E27FC236}">
                <a16:creationId xmlns:a16="http://schemas.microsoft.com/office/drawing/2014/main" id="{53162C10-8680-AA53-5CB8-110C9C252D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52384" y="1458612"/>
            <a:ext cx="406400" cy="406400"/>
          </a:xfrm>
          <a:prstGeom prst="rect">
            <a:avLst/>
          </a:prstGeom>
        </p:spPr>
      </p:pic>
    </p:spTree>
    <p:extLst>
      <p:ext uri="{BB962C8B-B14F-4D97-AF65-F5344CB8AC3E}">
        <p14:creationId xmlns:p14="http://schemas.microsoft.com/office/powerpoint/2010/main" val="3542246511"/>
      </p:ext>
    </p:extLst>
  </p:cSld>
  <p:clrMapOvr>
    <a:masterClrMapping/>
  </p:clrMapOvr>
  <mc:AlternateContent xmlns:mc="http://schemas.openxmlformats.org/markup-compatibility/2006" xmlns:p14="http://schemas.microsoft.com/office/powerpoint/2010/main">
    <mc:Choice Requires="p14">
      <p:transition spd="slow" p14:dur="2000" advTm="37092"/>
    </mc:Choice>
    <mc:Fallback xmlns="">
      <p:transition spd="slow" advTm="3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1410</Words>
  <Application>Microsoft Office PowerPoint</Application>
  <PresentationFormat>Panorámica</PresentationFormat>
  <Paragraphs>113</Paragraphs>
  <Slides>16</Slides>
  <Notes>5</Notes>
  <HiddenSlides>0</HiddenSlides>
  <MMClips>16</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Calibri</vt:lpstr>
      <vt:lpstr>Lato</vt:lpstr>
      <vt:lpstr>Lato Light</vt:lpstr>
      <vt:lpstr>Arial</vt:lpstr>
      <vt:lpstr>Office Teması</vt:lpstr>
      <vt:lpstr>Presentación de PowerPoint</vt:lpstr>
      <vt:lpstr>Faceți clic pentru a edita stilul de titlu Coordonator</vt:lpstr>
      <vt:lpstr>Faceți clic pentru a edita stilul de titlu Coordonator</vt:lpstr>
      <vt:lpstr>Faceți clic pentru a edita stilul de titlu Coordonator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Abdrrahman SAYGIN</dc:creator>
  <cp:lastModifiedBy>Victoria de Miguel Yubero</cp:lastModifiedBy>
  <cp:revision>2</cp:revision>
  <dcterms:created xsi:type="dcterms:W3CDTF">2021-03-08T12:52:56Z</dcterms:created>
  <dcterms:modified xsi:type="dcterms:W3CDTF">2023-05-18T04:10:44Z</dcterms:modified>
</cp:coreProperties>
</file>