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57" r:id="rId3"/>
    <p:sldId id="270" r:id="rId4"/>
    <p:sldId id="272" r:id="rId5"/>
    <p:sldId id="273" r:id="rId6"/>
    <p:sldId id="284" r:id="rId7"/>
    <p:sldId id="286" r:id="rId8"/>
    <p:sldId id="287" r:id="rId9"/>
    <p:sldId id="288" r:id="rId10"/>
    <p:sldId id="289" r:id="rId11"/>
    <p:sldId id="290" r:id="rId12"/>
    <p:sldId id="291" r:id="rId13"/>
    <p:sldId id="296" r:id="rId14"/>
    <p:sldId id="297" r:id="rId15"/>
    <p:sldId id="298" r:id="rId16"/>
    <p:sldId id="295"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Lato" panose="020F0502020204030203" pitchFamily="34" charset="0"/>
      <p:regular r:id="rId23"/>
      <p:bold r:id="rId24"/>
      <p:italic r:id="rId25"/>
      <p:boldItalic r:id="rId26"/>
    </p:embeddedFont>
    <p:embeddedFont>
      <p:font typeface="Lato Light" panose="020F0502020204030203"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iGRvkhbc3LwWmZDSrElytmqI+xf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6" autoAdjust="0"/>
    <p:restoredTop sz="94291" autoAdjust="0"/>
  </p:normalViewPr>
  <p:slideViewPr>
    <p:cSldViewPr snapToGrid="0">
      <p:cViewPr varScale="1">
        <p:scale>
          <a:sx n="104" d="100"/>
          <a:sy n="104" d="100"/>
        </p:scale>
        <p:origin x="840" y="10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587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6875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pic>
        <p:nvPicPr>
          <p:cNvPr id="15" name="Google Shape;15;p15"/>
          <p:cNvPicPr preferRelativeResize="0"/>
          <p:nvPr/>
        </p:nvPicPr>
        <p:blipFill rotWithShape="1">
          <a:blip r:embed="rId2">
            <a:alphaModFix/>
          </a:blip>
          <a:srcRect/>
          <a:stretch/>
        </p:blipFill>
        <p:spPr>
          <a:xfrm>
            <a:off x="2759098" y="336867"/>
            <a:ext cx="6673804" cy="7219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70"/>
        <p:cNvGrpSpPr/>
        <p:nvPr/>
      </p:nvGrpSpPr>
      <p:grpSpPr>
        <a:xfrm>
          <a:off x="0" y="0"/>
          <a:ext cx="0" cy="0"/>
          <a:chOff x="0" y="0"/>
          <a:chExt cx="0" cy="0"/>
        </a:xfrm>
      </p:grpSpPr>
      <p:sp>
        <p:nvSpPr>
          <p:cNvPr id="71" name="Google Shape;7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2" name="Google Shape;72;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76"/>
        <p:cNvGrpSpPr/>
        <p:nvPr/>
      </p:nvGrpSpPr>
      <p:grpSpPr>
        <a:xfrm>
          <a:off x="0" y="0"/>
          <a:ext cx="0" cy="0"/>
          <a:chOff x="0" y="0"/>
          <a:chExt cx="0" cy="0"/>
        </a:xfrm>
      </p:grpSpPr>
      <p:sp>
        <p:nvSpPr>
          <p:cNvPr id="77" name="Google Shape;77;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ster Slide 1">
  <p:cSld name="Master Slide 1">
    <p:spTree>
      <p:nvGrpSpPr>
        <p:cNvPr id="1" name="Shape 82"/>
        <p:cNvGrpSpPr/>
        <p:nvPr/>
      </p:nvGrpSpPr>
      <p:grpSpPr>
        <a:xfrm>
          <a:off x="0" y="0"/>
          <a:ext cx="0" cy="0"/>
          <a:chOff x="0" y="0"/>
          <a:chExt cx="0" cy="0"/>
        </a:xfrm>
      </p:grpSpPr>
      <p:sp>
        <p:nvSpPr>
          <p:cNvPr id="83" name="Google Shape;83;p26"/>
          <p:cNvSpPr/>
          <p:nvPr/>
        </p:nvSpPr>
        <p:spPr>
          <a:xfrm>
            <a:off x="3896747" y="6256370"/>
            <a:ext cx="4404903" cy="430851"/>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accent1"/>
                </a:solidFill>
                <a:latin typeface="Lato Light"/>
                <a:ea typeface="Lato Light"/>
                <a:cs typeface="Lato Light"/>
                <a:sym typeface="Lato Light"/>
              </a:rPr>
              <a:t>www.companyname.com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Lato Light"/>
                <a:ea typeface="Lato Light"/>
                <a:cs typeface="Lato Light"/>
                <a:sym typeface="Lato Light"/>
              </a:rPr>
              <a:t>© 2016 Jetfabrik Multipurpose Theme. All Rights Reserved. </a:t>
            </a:r>
            <a:endParaRPr sz="1000" b="0" i="0" u="none" strike="noStrike" cap="none">
              <a:solidFill>
                <a:schemeClr val="dk2"/>
              </a:solidFill>
              <a:latin typeface="Lato Light"/>
              <a:ea typeface="Lato Light"/>
              <a:cs typeface="Lato Light"/>
              <a:sym typeface="Lato Light"/>
            </a:endParaRPr>
          </a:p>
        </p:txBody>
      </p:sp>
      <p:sp>
        <p:nvSpPr>
          <p:cNvPr id="84" name="Google Shape;84;p26"/>
          <p:cNvSpPr/>
          <p:nvPr/>
        </p:nvSpPr>
        <p:spPr>
          <a:xfrm>
            <a:off x="11512878" y="236686"/>
            <a:ext cx="479630" cy="479505"/>
          </a:xfrm>
          <a:prstGeom prst="ellipse">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85" name="Google Shape;85;p26"/>
          <p:cNvSpPr txBox="1"/>
          <p:nvPr/>
        </p:nvSpPr>
        <p:spPr>
          <a:xfrm>
            <a:off x="11566660" y="303535"/>
            <a:ext cx="386573" cy="30774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chemeClr val="lt1"/>
                </a:solidFill>
                <a:latin typeface="Lato"/>
                <a:ea typeface="Lato"/>
                <a:cs typeface="Lato"/>
                <a:sym typeface="Lato"/>
              </a:rPr>
              <a:t>‹Nº›</a:t>
            </a:fld>
            <a:endParaRPr sz="1400" b="0" i="0" u="none" strike="noStrike" cap="none">
              <a:solidFill>
                <a:schemeClr val="lt1"/>
              </a:solidFill>
              <a:latin typeface="Lato"/>
              <a:ea typeface="Lato"/>
              <a:cs typeface="Lato"/>
              <a:sym typeface="La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pad_mockup">
  <p:cSld name="ipad_mockup">
    <p:spTree>
      <p:nvGrpSpPr>
        <p:cNvPr id="1" name="Shape 86"/>
        <p:cNvGrpSpPr/>
        <p:nvPr/>
      </p:nvGrpSpPr>
      <p:grpSpPr>
        <a:xfrm>
          <a:off x="0" y="0"/>
          <a:ext cx="0" cy="0"/>
          <a:chOff x="0" y="0"/>
          <a:chExt cx="0" cy="0"/>
        </a:xfrm>
      </p:grpSpPr>
      <p:sp>
        <p:nvSpPr>
          <p:cNvPr id="87" name="Google Shape;87;p27"/>
          <p:cNvSpPr>
            <a:spLocks noGrp="1"/>
          </p:cNvSpPr>
          <p:nvPr>
            <p:ph type="pic" idx="2"/>
          </p:nvPr>
        </p:nvSpPr>
        <p:spPr>
          <a:xfrm>
            <a:off x="7509177" y="1789726"/>
            <a:ext cx="2670196" cy="3599324"/>
          </a:xfrm>
          <a:prstGeom prst="rect">
            <a:avLst/>
          </a:prstGeom>
          <a:noFill/>
          <a:ln>
            <a:noFill/>
          </a:ln>
        </p:spPr>
      </p:sp>
      <p:sp>
        <p:nvSpPr>
          <p:cNvPr id="88" name="Google Shape;88;p27"/>
          <p:cNvSpPr/>
          <p:nvPr/>
        </p:nvSpPr>
        <p:spPr>
          <a:xfrm>
            <a:off x="3896747" y="6256370"/>
            <a:ext cx="4404903" cy="430851"/>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accent1"/>
                </a:solidFill>
                <a:latin typeface="Lato Light"/>
                <a:ea typeface="Lato Light"/>
                <a:cs typeface="Lato Light"/>
                <a:sym typeface="Lato Light"/>
              </a:rPr>
              <a:t>www.companyname.com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Lato Light"/>
                <a:ea typeface="Lato Light"/>
                <a:cs typeface="Lato Light"/>
                <a:sym typeface="Lato Light"/>
              </a:rPr>
              <a:t>© 2016 Jetfabrik Multipurpose Theme. All Rights Reserved. </a:t>
            </a:r>
            <a:endParaRPr sz="1000" b="0" i="0" u="none" strike="noStrike" cap="none">
              <a:solidFill>
                <a:schemeClr val="dk2"/>
              </a:solidFill>
              <a:latin typeface="Lato Light"/>
              <a:ea typeface="Lato Light"/>
              <a:cs typeface="Lato Light"/>
              <a:sym typeface="Lato Light"/>
            </a:endParaRPr>
          </a:p>
        </p:txBody>
      </p:sp>
      <p:sp>
        <p:nvSpPr>
          <p:cNvPr id="89" name="Google Shape;89;p27"/>
          <p:cNvSpPr/>
          <p:nvPr/>
        </p:nvSpPr>
        <p:spPr>
          <a:xfrm>
            <a:off x="11512878" y="236686"/>
            <a:ext cx="479630" cy="479505"/>
          </a:xfrm>
          <a:prstGeom prst="ellipse">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90" name="Google Shape;90;p27"/>
          <p:cNvSpPr txBox="1"/>
          <p:nvPr/>
        </p:nvSpPr>
        <p:spPr>
          <a:xfrm>
            <a:off x="11566660" y="303535"/>
            <a:ext cx="386573" cy="30774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chemeClr val="lt1"/>
                </a:solidFill>
                <a:latin typeface="Lato"/>
                <a:ea typeface="Lato"/>
                <a:cs typeface="Lato"/>
                <a:sym typeface="Lato"/>
              </a:rPr>
              <a:t>‹Nº›</a:t>
            </a:fld>
            <a:endParaRPr sz="1400" b="0" i="0" u="none" strike="noStrike" cap="none">
              <a:solidFill>
                <a:schemeClr val="lt1"/>
              </a:solidFill>
              <a:latin typeface="Lato"/>
              <a:ea typeface="Lato"/>
              <a:cs typeface="Lato"/>
              <a:sym typeface="La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şlık ve İçerik">
  <p:cSld name="Başlık ve İçerik">
    <p:spTree>
      <p:nvGrpSpPr>
        <p:cNvPr id="1" name="Shape 16"/>
        <p:cNvGrpSpPr/>
        <p:nvPr/>
      </p:nvGrpSpPr>
      <p:grpSpPr>
        <a:xfrm>
          <a:off x="0" y="0"/>
          <a:ext cx="0" cy="0"/>
          <a:chOff x="0" y="0"/>
          <a:chExt cx="0" cy="0"/>
        </a:xfrm>
      </p:grpSpPr>
      <p:pic>
        <p:nvPicPr>
          <p:cNvPr id="17" name="Google Shape;17;p16"/>
          <p:cNvPicPr preferRelativeResize="0"/>
          <p:nvPr/>
        </p:nvPicPr>
        <p:blipFill rotWithShape="1">
          <a:blip r:embed="rId2">
            <a:alphaModFix/>
          </a:blip>
          <a:srcRect/>
          <a:stretch/>
        </p:blipFill>
        <p:spPr>
          <a:xfrm>
            <a:off x="729914" y="421089"/>
            <a:ext cx="4894159" cy="529406"/>
          </a:xfrm>
          <a:prstGeom prst="rect">
            <a:avLst/>
          </a:prstGeom>
          <a:noFill/>
          <a:ln>
            <a:noFill/>
          </a:ln>
        </p:spPr>
      </p:pic>
      <p:sp>
        <p:nvSpPr>
          <p:cNvPr id="18" name="Google Shape;18;p16"/>
          <p:cNvSpPr txBox="1"/>
          <p:nvPr/>
        </p:nvSpPr>
        <p:spPr>
          <a:xfrm>
            <a:off x="7832558" y="5995402"/>
            <a:ext cx="4259179" cy="7783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Project Number: 2020-1-TR01-KA204-094078</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Funded by the Erasmus+ Program of the European Union. However,</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European Commission and Turkish National Agency cannot be held responsible for any use which may be made of the information contained therein.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pic>
        <p:nvPicPr>
          <p:cNvPr id="19" name="Google Shape;19;p16" descr="metin, küçük resim içeren bir resim&#10;&#10;Açıklama otomatik olarak oluşturuldu"/>
          <p:cNvPicPr preferRelativeResize="0"/>
          <p:nvPr/>
        </p:nvPicPr>
        <p:blipFill rotWithShape="1">
          <a:blip r:embed="rId3">
            <a:alphaModFix/>
          </a:blip>
          <a:srcRect/>
          <a:stretch/>
        </p:blipFill>
        <p:spPr>
          <a:xfrm>
            <a:off x="9255635" y="491239"/>
            <a:ext cx="2482725" cy="38897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20"/>
        <p:cNvGrpSpPr/>
        <p:nvPr/>
      </p:nvGrpSpPr>
      <p:grpSpPr>
        <a:xfrm>
          <a:off x="0" y="0"/>
          <a:ext cx="0" cy="0"/>
          <a:chOff x="0" y="0"/>
          <a:chExt cx="0" cy="0"/>
        </a:xfrm>
      </p:grpSpPr>
      <p:sp>
        <p:nvSpPr>
          <p:cNvPr id="21" name="Google Shape;21;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3" name="Google Shape;2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pic>
        <p:nvPicPr>
          <p:cNvPr id="26" name="Google Shape;26;p17"/>
          <p:cNvPicPr preferRelativeResize="0"/>
          <p:nvPr/>
        </p:nvPicPr>
        <p:blipFill rotWithShape="1">
          <a:blip r:embed="rId2">
            <a:alphaModFix/>
          </a:blip>
          <a:srcRect/>
          <a:stretch/>
        </p:blipFill>
        <p:spPr>
          <a:xfrm>
            <a:off x="729914" y="421089"/>
            <a:ext cx="4894159" cy="529406"/>
          </a:xfrm>
          <a:prstGeom prst="rect">
            <a:avLst/>
          </a:prstGeom>
          <a:noFill/>
          <a:ln>
            <a:noFill/>
          </a:ln>
        </p:spPr>
      </p:pic>
      <p:sp>
        <p:nvSpPr>
          <p:cNvPr id="27" name="Google Shape;27;p17"/>
          <p:cNvSpPr txBox="1"/>
          <p:nvPr/>
        </p:nvSpPr>
        <p:spPr>
          <a:xfrm>
            <a:off x="7832558" y="5995402"/>
            <a:ext cx="4259179" cy="7783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Project Number: 2020-1-TR01-KA204-094078</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Funded by the Erasmus+ Program of the European Union. However,</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European Commission and Turkish National Agency cannot be held responsible for any use which may be made of the information contained therein.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pic>
        <p:nvPicPr>
          <p:cNvPr id="28" name="Google Shape;28;p17" descr="metin, küçük resim içeren bir resim&#10;&#10;Açıklama otomatik olarak oluşturuldu"/>
          <p:cNvPicPr preferRelativeResize="0"/>
          <p:nvPr/>
        </p:nvPicPr>
        <p:blipFill rotWithShape="1">
          <a:blip r:embed="rId3">
            <a:alphaModFix/>
          </a:blip>
          <a:srcRect/>
          <a:stretch/>
        </p:blipFill>
        <p:spPr>
          <a:xfrm>
            <a:off x="9255635" y="491239"/>
            <a:ext cx="2482725" cy="38897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ölüm Üst Bilgisi" type="secHead">
  <p:cSld name="SECTION_HEADER">
    <p:spTree>
      <p:nvGrpSpPr>
        <p:cNvPr id="1" name="Shape 29"/>
        <p:cNvGrpSpPr/>
        <p:nvPr/>
      </p:nvGrpSpPr>
      <p:grpSpPr>
        <a:xfrm>
          <a:off x="0" y="0"/>
          <a:ext cx="0" cy="0"/>
          <a:chOff x="0" y="0"/>
          <a:chExt cx="0" cy="0"/>
        </a:xfrm>
      </p:grpSpPr>
      <p:sp>
        <p:nvSpPr>
          <p:cNvPr id="30" name="Google Shape;30;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 name="Google Shape;31;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2" name="Google Shape;3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35"/>
        <p:cNvGrpSpPr/>
        <p:nvPr/>
      </p:nvGrpSpPr>
      <p:grpSpPr>
        <a:xfrm>
          <a:off x="0" y="0"/>
          <a:ext cx="0" cy="0"/>
          <a:chOff x="0" y="0"/>
          <a:chExt cx="0" cy="0"/>
        </a:xfrm>
      </p:grpSpPr>
      <p:sp>
        <p:nvSpPr>
          <p:cNvPr id="36" name="Google Shape;3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 name="Google Shape;37;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42"/>
        <p:cNvGrpSpPr/>
        <p:nvPr/>
      </p:nvGrpSpPr>
      <p:grpSpPr>
        <a:xfrm>
          <a:off x="0" y="0"/>
          <a:ext cx="0" cy="0"/>
          <a:chOff x="0" y="0"/>
          <a:chExt cx="0" cy="0"/>
        </a:xfrm>
      </p:grpSpPr>
      <p:sp>
        <p:nvSpPr>
          <p:cNvPr id="43" name="Google Shape;43;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Google Shape;45;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Google Shape;47;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51"/>
        <p:cNvGrpSpPr/>
        <p:nvPr/>
      </p:nvGrpSpPr>
      <p:grpSpPr>
        <a:xfrm>
          <a:off x="0" y="0"/>
          <a:ext cx="0" cy="0"/>
          <a:chOff x="0" y="0"/>
          <a:chExt cx="0" cy="0"/>
        </a:xfrm>
      </p:grpSpPr>
      <p:sp>
        <p:nvSpPr>
          <p:cNvPr id="52" name="Google Shape;5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56"/>
        <p:cNvGrpSpPr/>
        <p:nvPr/>
      </p:nvGrpSpPr>
      <p:grpSpPr>
        <a:xfrm>
          <a:off x="0" y="0"/>
          <a:ext cx="0" cy="0"/>
          <a:chOff x="0" y="0"/>
          <a:chExt cx="0" cy="0"/>
        </a:xfrm>
      </p:grpSpPr>
      <p:sp>
        <p:nvSpPr>
          <p:cNvPr id="57" name="Google Shape;57;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 name="Google Shape;59;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0" name="Google Shape;6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63"/>
        <p:cNvGrpSpPr/>
        <p:nvPr/>
      </p:nvGrpSpPr>
      <p:grpSpPr>
        <a:xfrm>
          <a:off x="0" y="0"/>
          <a:ext cx="0" cy="0"/>
          <a:chOff x="0" y="0"/>
          <a:chExt cx="0" cy="0"/>
        </a:xfrm>
      </p:grpSpPr>
      <p:sp>
        <p:nvSpPr>
          <p:cNvPr id="64" name="Google Shape;6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5" name="Google Shape;65;p23"/>
          <p:cNvSpPr>
            <a:spLocks noGrp="1"/>
          </p:cNvSpPr>
          <p:nvPr>
            <p:ph type="pic" idx="2"/>
          </p:nvPr>
        </p:nvSpPr>
        <p:spPr>
          <a:xfrm>
            <a:off x="5183188" y="987425"/>
            <a:ext cx="6172200" cy="4873625"/>
          </a:xfrm>
          <a:prstGeom prst="rect">
            <a:avLst/>
          </a:prstGeom>
          <a:noFill/>
          <a:ln>
            <a:noFill/>
          </a:ln>
        </p:spPr>
      </p:sp>
      <p:sp>
        <p:nvSpPr>
          <p:cNvPr id="66" name="Google Shape;66;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7" name="Google Shape;6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4"/>
          <p:cNvPicPr preferRelativeResize="0"/>
          <p:nvPr/>
        </p:nvPicPr>
        <p:blipFill rotWithShape="1">
          <a:blip r:embed="rId15">
            <a:alphaModFix/>
          </a:blip>
          <a:srcRect/>
          <a:stretch/>
        </p:blipFill>
        <p:spPr>
          <a:xfrm rot="-5400000" flipH="1">
            <a:off x="2667001" y="-2667000"/>
            <a:ext cx="6857998" cy="1219200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2" name="Título 1">
            <a:extLst>
              <a:ext uri="{FF2B5EF4-FFF2-40B4-BE49-F238E27FC236}">
                <a16:creationId xmlns:a16="http://schemas.microsoft.com/office/drawing/2014/main" id="{E7AD7588-AC78-445B-56EB-EB730932C415}"/>
              </a:ext>
            </a:extLst>
          </p:cNvPr>
          <p:cNvSpPr>
            <a:spLocks noGrp="1"/>
          </p:cNvSpPr>
          <p:nvPr>
            <p:ph type="title" idx="4294967295"/>
          </p:nvPr>
        </p:nvSpPr>
        <p:spPr>
          <a:xfrm>
            <a:off x="2728210" y="4190910"/>
            <a:ext cx="6812954" cy="1323399"/>
          </a:xfrm>
          <a:prstGeom prst="roundRect">
            <a:avLst/>
          </a:prstGeom>
          <a:solidFill>
            <a:schemeClr val="accent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3600" b="0" i="0" u="none" strike="noStrike" kern="0" cap="none" spc="0" normalizeH="0" baseline="0" noProof="0" dirty="0">
                <a:ln>
                  <a:noFill/>
                </a:ln>
                <a:solidFill>
                  <a:schemeClr val="lt1"/>
                </a:solidFill>
                <a:effectLst/>
                <a:uLnTx/>
                <a:uFillTx/>
                <a:latin typeface="+mn-lt"/>
                <a:ea typeface="+mn-ea"/>
                <a:cs typeface="+mn-cs"/>
                <a:sym typeface="Arial"/>
              </a:rPr>
              <a:t>Plan de Gestión de Desastres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3600" b="0" i="0" u="none" strike="noStrike" kern="0" cap="none" spc="0" normalizeH="0" baseline="0" noProof="0" dirty="0">
                <a:ln>
                  <a:noFill/>
                </a:ln>
                <a:solidFill>
                  <a:schemeClr val="lt1"/>
                </a:solidFill>
                <a:effectLst/>
                <a:uLnTx/>
                <a:uFillTx/>
                <a:latin typeface="+mn-lt"/>
                <a:ea typeface="+mn-ea"/>
                <a:cs typeface="+mn-cs"/>
                <a:sym typeface="Arial"/>
              </a:rPr>
              <a:t>PREPARACIÓN</a:t>
            </a:r>
          </a:p>
        </p:txBody>
      </p:sp>
      <p:grpSp>
        <p:nvGrpSpPr>
          <p:cNvPr id="95" name="Google Shape;95;p1" descr="EMPOWER PROJECT LOGO. &#10;Empowering Persons with Disabilities Through Effective Disaster Management"/>
          <p:cNvGrpSpPr>
            <a:grpSpLocks noChangeAspect="1"/>
          </p:cNvGrpSpPr>
          <p:nvPr/>
        </p:nvGrpSpPr>
        <p:grpSpPr>
          <a:xfrm>
            <a:off x="2728210" y="1723867"/>
            <a:ext cx="6643546" cy="1954553"/>
            <a:chOff x="3219044" y="1865095"/>
            <a:chExt cx="5215112" cy="1534303"/>
          </a:xfrm>
        </p:grpSpPr>
        <p:sp>
          <p:nvSpPr>
            <p:cNvPr id="96" name="Google Shape;96;p1"/>
            <p:cNvSpPr txBox="1"/>
            <p:nvPr/>
          </p:nvSpPr>
          <p:spPr>
            <a:xfrm>
              <a:off x="3671664" y="3010550"/>
              <a:ext cx="2925510" cy="38884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en-US" sz="1200" b="0" i="0" u="none" strike="noStrike" cap="none">
                  <a:solidFill>
                    <a:schemeClr val="dk1"/>
                  </a:solidFill>
                  <a:latin typeface="Calibri"/>
                  <a:ea typeface="Calibri"/>
                  <a:cs typeface="Calibri"/>
                  <a:sym typeface="Calibri"/>
                </a:rPr>
                <a:t>2020-1-TR01-KA204-094078</a:t>
              </a:r>
              <a:endParaRPr sz="1200" b="0" i="0" u="none" strike="noStrike" cap="none">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228600" marR="0" lvl="0" indent="-152400" algn="ctr" rtl="0">
                <a:lnSpc>
                  <a:spcPct val="90000"/>
                </a:lnSpc>
                <a:spcBef>
                  <a:spcPts val="100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p:txBody>
        </p:sp>
        <p:pic>
          <p:nvPicPr>
            <p:cNvPr id="97" name="Google Shape;97;p1" descr="metin içeren bir resim&#10;&#10;Açıklama otomatik olarak oluşturuldu"/>
            <p:cNvPicPr preferRelativeResize="0"/>
            <p:nvPr/>
          </p:nvPicPr>
          <p:blipFill rotWithShape="1">
            <a:blip r:embed="rId5">
              <a:alphaModFix/>
            </a:blip>
            <a:srcRect/>
            <a:stretch/>
          </p:blipFill>
          <p:spPr>
            <a:xfrm>
              <a:off x="3219044" y="1865095"/>
              <a:ext cx="5215112" cy="1412809"/>
            </a:xfrm>
            <a:prstGeom prst="rect">
              <a:avLst/>
            </a:prstGeom>
            <a:noFill/>
            <a:ln>
              <a:noFill/>
            </a:ln>
          </p:spPr>
        </p:pic>
      </p:grpSp>
      <p:pic>
        <p:nvPicPr>
          <p:cNvPr id="3" name="Sonido grabado">
            <a:hlinkClick r:id="" action="ppaction://media"/>
            <a:extLst>
              <a:ext uri="{FF2B5EF4-FFF2-40B4-BE49-F238E27FC236}">
                <a16:creationId xmlns:a16="http://schemas.microsoft.com/office/drawing/2014/main" id="{459930B5-07B9-9E93-0096-46817F2083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8252" y="70918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10</a:t>
            </a:fld>
            <a:endParaRPr lang="el-GR"/>
          </a:p>
        </p:txBody>
      </p:sp>
      <p:sp>
        <p:nvSpPr>
          <p:cNvPr id="5" name="Google Shape;120;p3">
            <a:extLst>
              <a:ext uri="{FF2B5EF4-FFF2-40B4-BE49-F238E27FC236}">
                <a16:creationId xmlns:a16="http://schemas.microsoft.com/office/drawing/2014/main" id="{730C4140-545F-2770-DE8D-202DDEBC1D1E}"/>
              </a:ext>
            </a:extLst>
          </p:cNvPr>
          <p:cNvSpPr txBox="1">
            <a:spLocks/>
          </p:cNvSpPr>
          <p:nvPr/>
        </p:nvSpPr>
        <p:spPr>
          <a:xfrm>
            <a:off x="2240566" y="1770253"/>
            <a:ext cx="4129755" cy="715550"/>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n-US" sz="2100" b="1" dirty="0">
                <a:solidFill>
                  <a:schemeClr val="dk1"/>
                </a:solidFill>
                <a:latin typeface="Calibri"/>
                <a:ea typeface="Calibri"/>
                <a:cs typeface="Calibri"/>
                <a:sym typeface="Calibri"/>
              </a:rPr>
              <a:t>5. Plan de </a:t>
            </a:r>
            <a:r>
              <a:rPr lang="en-US" sz="2100" b="1" dirty="0" err="1">
                <a:solidFill>
                  <a:schemeClr val="dk1"/>
                </a:solidFill>
                <a:latin typeface="Calibri"/>
                <a:ea typeface="Calibri"/>
                <a:cs typeface="Calibri"/>
                <a:sym typeface="Calibri"/>
              </a:rPr>
              <a:t>evacuación</a:t>
            </a:r>
            <a:r>
              <a:rPr lang="en-US" sz="2100" b="1" dirty="0">
                <a:solidFill>
                  <a:schemeClr val="dk1"/>
                </a:solidFill>
                <a:latin typeface="Calibri"/>
                <a:ea typeface="Calibri"/>
                <a:cs typeface="Calibri"/>
                <a:sym typeface="Calibri"/>
              </a:rPr>
              <a:t>
</a:t>
            </a:r>
            <a:endParaRPr lang="en-US" sz="2100" b="1" dirty="0">
              <a:solidFill>
                <a:schemeClr val="dk1"/>
              </a:solidFill>
              <a:latin typeface="Calibri"/>
              <a:cs typeface="Calibri"/>
            </a:endParaRPr>
          </a:p>
        </p:txBody>
      </p:sp>
      <p:sp>
        <p:nvSpPr>
          <p:cNvPr id="3" name="Rectangle 2">
            <a:extLst>
              <a:ext uri="{FF2B5EF4-FFF2-40B4-BE49-F238E27FC236}">
                <a16:creationId xmlns:a16="http://schemas.microsoft.com/office/drawing/2014/main" id="{F89F10AC-DA0A-CAC4-FE0C-4BA163820B2F}"/>
              </a:ext>
            </a:extLst>
          </p:cNvPr>
          <p:cNvSpPr>
            <a:spLocks noChangeArrowheads="1"/>
          </p:cNvSpPr>
          <p:nvPr/>
        </p:nvSpPr>
        <p:spPr bwMode="auto">
          <a:xfrm>
            <a:off x="2240566" y="2466365"/>
            <a:ext cx="7204425" cy="2608406"/>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marL="257175" indent="-257175">
              <a:buFont typeface="Arial" panose="020B0604020202020204" pitchFamily="34" charset="0"/>
              <a:buChar char="•"/>
            </a:pPr>
            <a:r>
              <a:rPr lang="es-ES" sz="1500" dirty="0"/>
              <a:t> Organice su evacuación con anticipación e identifique a dónde puede ir en caso de una evacuación. 
  Planifique sus rutas principales y rutas de respaldo a sus destinos de evacuación.
  </a:t>
            </a:r>
            <a:r>
              <a:rPr lang="es-ES" sz="1500" dirty="0" err="1"/>
              <a:t>Pre-organice</a:t>
            </a:r>
            <a:r>
              <a:rPr lang="es-ES" sz="1500" dirty="0"/>
              <a:t> un lugar designado para reunirse en caso de que los miembros de su familia estén separados antes o durante la evacuación.
  Planifique qué llevar (bolsa de viaje).
  Reunir documentos importantes (pasaportes, nacimiento y 
certificados de matrimonio, recetas, etc.)
  Haz una prueba en tiempo real, para estar preparado.
  Escuche el pronóstico del tiempo.</a:t>
            </a:r>
            <a:endParaRPr lang="en-US" sz="1500" b="1" i="1" dirty="0">
              <a:ea typeface="Calibri" pitchFamily="34" charset="0"/>
              <a:cs typeface="Times New Roman" pitchFamily="18" charset="0"/>
            </a:endParaRPr>
          </a:p>
        </p:txBody>
      </p:sp>
      <p:pic>
        <p:nvPicPr>
          <p:cNvPr id="6" name="Picture 5" descr="A picture containing text, clipart&#10;&#10;Description automatically generated">
            <a:extLst>
              <a:ext uri="{FF2B5EF4-FFF2-40B4-BE49-F238E27FC236}">
                <a16:creationId xmlns:a16="http://schemas.microsoft.com/office/drawing/2014/main" id="{F8EAA970-A8DE-0486-1D39-238E31960C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6833" y="3837470"/>
            <a:ext cx="1304603" cy="1237302"/>
          </a:xfrm>
          <a:prstGeom prst="rect">
            <a:avLst/>
          </a:prstGeom>
        </p:spPr>
      </p:pic>
      <p:pic>
        <p:nvPicPr>
          <p:cNvPr id="7" name="Sonido grabado">
            <a:hlinkClick r:id="" action="ppaction://media"/>
            <a:extLst>
              <a:ext uri="{FF2B5EF4-FFF2-40B4-BE49-F238E27FC236}">
                <a16:creationId xmlns:a16="http://schemas.microsoft.com/office/drawing/2014/main" id="{8A36D484-0DD9-E188-9F17-9B4C90780E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3598" y="1023216"/>
            <a:ext cx="487363" cy="487363"/>
          </a:xfrm>
          <a:prstGeom prst="rect">
            <a:avLst/>
          </a:prstGeom>
        </p:spPr>
      </p:pic>
    </p:spTree>
    <p:extLst>
      <p:ext uri="{BB962C8B-B14F-4D97-AF65-F5344CB8AC3E}">
        <p14:creationId xmlns:p14="http://schemas.microsoft.com/office/powerpoint/2010/main" val="192178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11</a:t>
            </a:fld>
            <a:endParaRPr lang="el-GR"/>
          </a:p>
        </p:txBody>
      </p:sp>
      <p:sp>
        <p:nvSpPr>
          <p:cNvPr id="5" name="Google Shape;120;p3">
            <a:extLst>
              <a:ext uri="{FF2B5EF4-FFF2-40B4-BE49-F238E27FC236}">
                <a16:creationId xmlns:a16="http://schemas.microsoft.com/office/drawing/2014/main" id="{730C4140-545F-2770-DE8D-202DDEBC1D1E}"/>
              </a:ext>
            </a:extLst>
          </p:cNvPr>
          <p:cNvSpPr txBox="1">
            <a:spLocks/>
          </p:cNvSpPr>
          <p:nvPr/>
        </p:nvSpPr>
        <p:spPr>
          <a:xfrm>
            <a:off x="2240566" y="1611824"/>
            <a:ext cx="4129755" cy="715550"/>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n-US" sz="2100" b="1" dirty="0">
                <a:solidFill>
                  <a:schemeClr val="dk1"/>
                </a:solidFill>
                <a:latin typeface="Calibri"/>
                <a:ea typeface="Calibri"/>
                <a:cs typeface="Calibri"/>
                <a:sym typeface="Calibri"/>
              </a:rPr>
              <a:t>6. </a:t>
            </a:r>
            <a:r>
              <a:rPr lang="en-US" sz="2100" b="1" dirty="0" err="1">
                <a:solidFill>
                  <a:schemeClr val="dk1"/>
                </a:solidFill>
                <a:latin typeface="Calibri"/>
                <a:ea typeface="Calibri"/>
                <a:cs typeface="Calibri"/>
                <a:sym typeface="Calibri"/>
              </a:rPr>
              <a:t>Actividad</a:t>
            </a:r>
            <a:r>
              <a:rPr lang="en-US" sz="2100" b="1" dirty="0">
                <a:solidFill>
                  <a:schemeClr val="dk1"/>
                </a:solidFill>
                <a:latin typeface="Calibri"/>
                <a:ea typeface="Calibri"/>
                <a:cs typeface="Calibri"/>
                <a:sym typeface="Calibri"/>
              </a:rPr>
              <a:t> </a:t>
            </a:r>
            <a:r>
              <a:rPr lang="en-US" sz="2100" b="1" dirty="0" err="1">
                <a:solidFill>
                  <a:schemeClr val="dk1"/>
                </a:solidFill>
                <a:latin typeface="Calibri"/>
                <a:ea typeface="Calibri"/>
                <a:cs typeface="Calibri"/>
                <a:sym typeface="Calibri"/>
              </a:rPr>
              <a:t>práctica</a:t>
            </a:r>
            <a:r>
              <a:rPr lang="en-US" sz="2100" b="1" dirty="0">
                <a:solidFill>
                  <a:schemeClr val="dk1"/>
                </a:solidFill>
                <a:latin typeface="Calibri"/>
                <a:ea typeface="Calibri"/>
                <a:cs typeface="Calibri"/>
                <a:sym typeface="Calibri"/>
              </a:rPr>
              <a:t>
</a:t>
            </a:r>
            <a:endParaRPr lang="en-US" sz="2100" b="1" dirty="0">
              <a:solidFill>
                <a:schemeClr val="dk1"/>
              </a:solidFill>
              <a:latin typeface="Calibri"/>
              <a:cs typeface="Calibri"/>
            </a:endParaRPr>
          </a:p>
        </p:txBody>
      </p:sp>
      <p:sp>
        <p:nvSpPr>
          <p:cNvPr id="3" name="Rectangle 2">
            <a:extLst>
              <a:ext uri="{FF2B5EF4-FFF2-40B4-BE49-F238E27FC236}">
                <a16:creationId xmlns:a16="http://schemas.microsoft.com/office/drawing/2014/main" id="{F89F10AC-DA0A-CAC4-FE0C-4BA163820B2F}"/>
              </a:ext>
            </a:extLst>
          </p:cNvPr>
          <p:cNvSpPr>
            <a:spLocks noChangeArrowheads="1"/>
          </p:cNvSpPr>
          <p:nvPr/>
        </p:nvSpPr>
        <p:spPr bwMode="auto">
          <a:xfrm>
            <a:off x="2240566" y="2120117"/>
            <a:ext cx="7204425" cy="3300904"/>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r>
              <a:rPr lang="en-US" sz="1500" b="1" i="1" dirty="0">
                <a:ea typeface="Calibri" pitchFamily="34" charset="0"/>
                <a:cs typeface="Times New Roman" pitchFamily="18" charset="0"/>
              </a:rPr>
              <a:t>INSTRUCCIONES:
</a:t>
            </a:r>
          </a:p>
          <a:p>
            <a:r>
              <a:rPr lang="es-ES" sz="1500" dirty="0"/>
              <a:t>En las siguientes cuatro diapositivas, sigue un ejercicio, en forma de juego. El objetivo del juego es familiarizar a los participantes con la noción y el contenido de un kit listo y una bolsa de viaje.</a:t>
            </a:r>
          </a:p>
          <a:p>
            <a:endParaRPr lang="en-US" sz="1500" dirty="0"/>
          </a:p>
          <a:p>
            <a:r>
              <a:rPr lang="en-US" sz="1500" dirty="0"/>
              <a:t>Las </a:t>
            </a:r>
            <a:r>
              <a:rPr lang="en-US" sz="1500" dirty="0" err="1"/>
              <a:t>instrucciones</a:t>
            </a:r>
            <a:r>
              <a:rPr lang="en-US" sz="1500" dirty="0"/>
              <a:t> completes son:</a:t>
            </a:r>
          </a:p>
          <a:p>
            <a:r>
              <a:rPr lang="es-ES" sz="1500" dirty="0"/>
              <a:t>
- Lea cada oración y cuando esté terminada, diga si esta oración pertenece a un kit listo o a una bolsa para llevar.
- No hay respuestas correctas o incorrectas porque cada persona tiene necesidades diferentes y queremos que nuestros participantes las reconozcan y estén listos en caso de emergencia.
</a:t>
            </a:r>
            <a:endParaRPr lang="en-US" sz="1500" b="1" i="1" dirty="0">
              <a:ea typeface="Calibri" pitchFamily="34" charset="0"/>
              <a:cs typeface="Times New Roman" pitchFamily="18" charset="0"/>
            </a:endParaRPr>
          </a:p>
        </p:txBody>
      </p:sp>
      <p:pic>
        <p:nvPicPr>
          <p:cNvPr id="2" name="Sonido grabado">
            <a:hlinkClick r:id="" action="ppaction://media"/>
            <a:extLst>
              <a:ext uri="{FF2B5EF4-FFF2-40B4-BE49-F238E27FC236}">
                <a16:creationId xmlns:a16="http://schemas.microsoft.com/office/drawing/2014/main" id="{A06D20B6-3446-F6D5-EC0A-AFCF420A5A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91379" y="1013979"/>
            <a:ext cx="487363" cy="487363"/>
          </a:xfrm>
          <a:prstGeom prst="rect">
            <a:avLst/>
          </a:prstGeom>
        </p:spPr>
      </p:pic>
    </p:spTree>
    <p:extLst>
      <p:ext uri="{BB962C8B-B14F-4D97-AF65-F5344CB8AC3E}">
        <p14:creationId xmlns:p14="http://schemas.microsoft.com/office/powerpoint/2010/main" val="243794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 TextBox">
            <a:extLst>
              <a:ext uri="{FF2B5EF4-FFF2-40B4-BE49-F238E27FC236}">
                <a16:creationId xmlns:a16="http://schemas.microsoft.com/office/drawing/2014/main" id="{BCF04B2A-7D5A-4FCA-3814-323AF57B2FF9}"/>
              </a:ext>
            </a:extLst>
          </p:cNvPr>
          <p:cNvSpPr txBox="1"/>
          <p:nvPr/>
        </p:nvSpPr>
        <p:spPr>
          <a:xfrm>
            <a:off x="2064965" y="1296722"/>
            <a:ext cx="7902948" cy="1000274"/>
          </a:xfrm>
          <a:prstGeom prst="rect">
            <a:avLst/>
          </a:prstGeom>
          <a:noFill/>
        </p:spPr>
        <p:txBody>
          <a:bodyPr wrap="square" rtlCol="0">
            <a:spAutoFit/>
          </a:bodyPr>
          <a:lstStyle/>
          <a:p>
            <a:r>
              <a:rPr lang="en-US" b="1" i="1" u="sng" dirty="0" err="1"/>
              <a:t>Actividad</a:t>
            </a:r>
            <a:r>
              <a:rPr lang="en-US" b="1" i="1" u="sng" dirty="0"/>
              <a:t> </a:t>
            </a:r>
            <a:r>
              <a:rPr lang="en-US" b="1" i="1" u="sng" dirty="0" err="1"/>
              <a:t>práctica</a:t>
            </a:r>
            <a:r>
              <a:rPr lang="en-US" dirty="0"/>
              <a:t> </a:t>
            </a:r>
          </a:p>
          <a:p>
            <a:r>
              <a:rPr lang="es-ES" sz="1500" i="1" dirty="0">
                <a:ea typeface="Times New Roman"/>
              </a:rPr>
              <a:t>Los artículos de esta lista se pueden incluir tanto en el kit como en la bolsa de viaje. Debe decidir qué artículos deben estar en uno o ambos de estos kits.
</a:t>
            </a:r>
            <a:endParaRPr lang="el-GR" sz="1350" dirty="0"/>
          </a:p>
        </p:txBody>
      </p:sp>
      <p:graphicFrame>
        <p:nvGraphicFramePr>
          <p:cNvPr id="3" name="5 - Πίνακας">
            <a:extLst>
              <a:ext uri="{FF2B5EF4-FFF2-40B4-BE49-F238E27FC236}">
                <a16:creationId xmlns:a16="http://schemas.microsoft.com/office/drawing/2014/main" id="{771F4DDA-BC73-9F20-F843-DFD254BB9865}"/>
              </a:ext>
            </a:extLst>
          </p:cNvPr>
          <p:cNvGraphicFramePr>
            <a:graphicFrameLocks noGrp="1"/>
          </p:cNvGraphicFramePr>
          <p:nvPr>
            <p:extLst>
              <p:ext uri="{D42A27DB-BD31-4B8C-83A1-F6EECF244321}">
                <p14:modId xmlns:p14="http://schemas.microsoft.com/office/powerpoint/2010/main" val="2775401054"/>
              </p:ext>
            </p:extLst>
          </p:nvPr>
        </p:nvGraphicFramePr>
        <p:xfrm>
          <a:off x="2064965" y="2277135"/>
          <a:ext cx="7885803" cy="4312920"/>
        </p:xfrm>
        <a:graphic>
          <a:graphicData uri="http://schemas.openxmlformats.org/drawingml/2006/table">
            <a:tbl>
              <a:tblPr/>
              <a:tblGrid>
                <a:gridCol w="5981840">
                  <a:extLst>
                    <a:ext uri="{9D8B030D-6E8A-4147-A177-3AD203B41FA5}">
                      <a16:colId xmlns:a16="http://schemas.microsoft.com/office/drawing/2014/main" val="20000"/>
                    </a:ext>
                  </a:extLst>
                </a:gridCol>
                <a:gridCol w="951582">
                  <a:extLst>
                    <a:ext uri="{9D8B030D-6E8A-4147-A177-3AD203B41FA5}">
                      <a16:colId xmlns:a16="http://schemas.microsoft.com/office/drawing/2014/main" val="20001"/>
                    </a:ext>
                  </a:extLst>
                </a:gridCol>
                <a:gridCol w="952381">
                  <a:extLst>
                    <a:ext uri="{9D8B030D-6E8A-4147-A177-3AD203B41FA5}">
                      <a16:colId xmlns:a16="http://schemas.microsoft.com/office/drawing/2014/main" val="20002"/>
                    </a:ext>
                  </a:extLst>
                </a:gridCol>
              </a:tblGrid>
              <a:tr h="274320">
                <a:tc gridSpan="3">
                  <a:txBody>
                    <a:bodyPr/>
                    <a:lstStyle/>
                    <a:p>
                      <a:pPr marL="2181225" marR="2172970" algn="ctr">
                        <a:spcBef>
                          <a:spcPts val="760"/>
                        </a:spcBef>
                        <a:spcAft>
                          <a:spcPts val="0"/>
                        </a:spcAft>
                      </a:pPr>
                      <a:r>
                        <a:rPr lang="es-ES" sz="1800" dirty="0">
                          <a:solidFill>
                            <a:srgbClr val="FFFFFF"/>
                          </a:solidFill>
                          <a:latin typeface="+mn-lt"/>
                          <a:ea typeface="Times New Roman"/>
                        </a:rPr>
                        <a:t>LISTA DE VERIFICACIÓN DEL KIT DE EMERGENCIA</a:t>
                      </a:r>
                      <a:endParaRPr lang="el-GR" sz="18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1393E"/>
                    </a:solidFill>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457200">
                <a:tc>
                  <a:txBody>
                    <a:bodyPr/>
                    <a:lstStyle/>
                    <a:p>
                      <a:pPr marL="38735" marR="21590">
                        <a:lnSpc>
                          <a:spcPct val="95000"/>
                        </a:lnSpc>
                        <a:spcBef>
                          <a:spcPts val="470"/>
                        </a:spcBef>
                        <a:spcAft>
                          <a:spcPts val="0"/>
                        </a:spcAft>
                      </a:pP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CCCC"/>
                    </a:solidFill>
                  </a:tcPr>
                </a:tc>
                <a:tc>
                  <a:txBody>
                    <a:bodyPr/>
                    <a:lstStyle/>
                    <a:p>
                      <a:pPr>
                        <a:spcBef>
                          <a:spcPts val="40"/>
                        </a:spcBef>
                        <a:spcAft>
                          <a:spcPts val="0"/>
                        </a:spcAft>
                      </a:pPr>
                      <a:endParaRPr lang="en-US" sz="1500" dirty="0">
                        <a:latin typeface="+mn-lt"/>
                        <a:ea typeface="Times New Roman"/>
                      </a:endParaRPr>
                    </a:p>
                    <a:p>
                      <a:pPr marL="128905">
                        <a:spcAft>
                          <a:spcPts val="0"/>
                        </a:spcAft>
                      </a:pPr>
                      <a:r>
                        <a:rPr lang="en-US" sz="1500" dirty="0">
                          <a:latin typeface="+mn-lt"/>
                          <a:ea typeface="Times New Roman"/>
                        </a:rPr>
                        <a:t>Kit </a:t>
                      </a:r>
                      <a:r>
                        <a:rPr lang="en-US" sz="1500" dirty="0" err="1">
                          <a:latin typeface="+mn-lt"/>
                          <a:ea typeface="Times New Roman"/>
                        </a:rPr>
                        <a:t>listo</a:t>
                      </a:r>
                      <a:r>
                        <a:rPr lang="en-US" sz="1500" dirty="0">
                          <a:latin typeface="+mn-lt"/>
                          <a:ea typeface="Times New Roman"/>
                        </a:rPr>
                        <a:t>
</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CCCC"/>
                    </a:solidFill>
                  </a:tcPr>
                </a:tc>
                <a:tc>
                  <a:txBody>
                    <a:bodyPr/>
                    <a:lstStyle/>
                    <a:p>
                      <a:pPr>
                        <a:spcBef>
                          <a:spcPts val="40"/>
                        </a:spcBef>
                        <a:spcAft>
                          <a:spcPts val="0"/>
                        </a:spcAft>
                      </a:pPr>
                      <a:endParaRPr lang="en-US" sz="1500" dirty="0">
                        <a:latin typeface="+mn-lt"/>
                        <a:ea typeface="Times New Roman"/>
                      </a:endParaRPr>
                    </a:p>
                    <a:p>
                      <a:pPr marL="195580">
                        <a:spcAft>
                          <a:spcPts val="0"/>
                        </a:spcAft>
                      </a:pPr>
                      <a:r>
                        <a:rPr lang="en-US" sz="1500" dirty="0">
                          <a:latin typeface="+mn-lt"/>
                          <a:ea typeface="Times New Roman"/>
                        </a:rPr>
                        <a:t>Bolsa de </a:t>
                      </a:r>
                      <a:r>
                        <a:rPr lang="en-US" sz="1500" dirty="0" err="1">
                          <a:latin typeface="+mn-lt"/>
                          <a:ea typeface="Times New Roman"/>
                        </a:rPr>
                        <a:t>viaje</a:t>
                      </a:r>
                      <a:r>
                        <a:rPr lang="en-US" sz="1500" dirty="0">
                          <a:latin typeface="+mn-lt"/>
                          <a:ea typeface="Times New Roman"/>
                        </a:rPr>
                        <a:t> </a:t>
                      </a:r>
                      <a:r>
                        <a:rPr lang="en-US" sz="1500" dirty="0" err="1">
                          <a:latin typeface="+mn-lt"/>
                          <a:ea typeface="Times New Roman"/>
                        </a:rPr>
                        <a:t>lista</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01"/>
                  </a:ext>
                </a:extLst>
              </a:tr>
              <a:tr h="630671">
                <a:tc>
                  <a:txBody>
                    <a:bodyPr/>
                    <a:lstStyle/>
                    <a:p>
                      <a:pPr marL="39370">
                        <a:spcBef>
                          <a:spcPts val="405"/>
                        </a:spcBef>
                        <a:spcAft>
                          <a:spcPts val="0"/>
                        </a:spcAft>
                      </a:pPr>
                      <a:r>
                        <a:rPr lang="es-ES" sz="1500" dirty="0">
                          <a:latin typeface="+mn-lt"/>
                          <a:ea typeface="Times New Roman"/>
                        </a:rPr>
                        <a:t>Suministro de 3 días de alimentos no perecederos y abrelatas manual. Asegúrese de que la comida cumpla con sus requisitos dietéticos
</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7588">
                <a:tc>
                  <a:txBody>
                    <a:bodyPr/>
                    <a:lstStyle/>
                    <a:p>
                      <a:pPr marL="39370">
                        <a:spcBef>
                          <a:spcPts val="405"/>
                        </a:spcBef>
                        <a:spcAft>
                          <a:spcPts val="0"/>
                        </a:spcAft>
                      </a:pPr>
                      <a:r>
                        <a:rPr lang="es-ES" sz="1500" dirty="0">
                          <a:latin typeface="+mn-lt"/>
                          <a:ea typeface="Times New Roman"/>
                        </a:rPr>
                        <a:t>Suministro de agua para 3 días (1 garrafa por persona por día, pero es posible que necesite más)
</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09075">
                <a:tc>
                  <a:txBody>
                    <a:bodyPr/>
                    <a:lstStyle/>
                    <a:p>
                      <a:pPr marL="140335" marR="21590" indent="-100965">
                        <a:lnSpc>
                          <a:spcPct val="96000"/>
                        </a:lnSpc>
                        <a:spcBef>
                          <a:spcPts val="425"/>
                        </a:spcBef>
                        <a:spcAft>
                          <a:spcPts val="0"/>
                        </a:spcAft>
                      </a:pPr>
                      <a:r>
                        <a:rPr lang="es-ES" sz="1500" spc="-10" dirty="0">
                          <a:latin typeface="+mn-lt"/>
                          <a:ea typeface="Times New Roman"/>
                        </a:rPr>
                        <a:t>Equipos y suministros médicos, y dispositivos de asistencia: gafas, audífonos, catéteres, dispositivos de comunicación aumentativa, bastón, andador. Etiquete cada uno con su nombre e información de contacto. Asegúrese de tener cargadores y baterías adicionales
</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5" name="Sonido grabado">
            <a:hlinkClick r:id="" action="ppaction://media"/>
            <a:extLst>
              <a:ext uri="{FF2B5EF4-FFF2-40B4-BE49-F238E27FC236}">
                <a16:creationId xmlns:a16="http://schemas.microsoft.com/office/drawing/2014/main" id="{A133E4F2-F871-7B5B-2163-0E9DCD0E57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51597" y="1053040"/>
            <a:ext cx="487363" cy="487363"/>
          </a:xfrm>
          <a:prstGeom prst="rect">
            <a:avLst/>
          </a:prstGeom>
        </p:spPr>
      </p:pic>
    </p:spTree>
    <p:extLst>
      <p:ext uri="{BB962C8B-B14F-4D97-AF65-F5344CB8AC3E}">
        <p14:creationId xmlns:p14="http://schemas.microsoft.com/office/powerpoint/2010/main" val="276692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5 - Πίνακας">
            <a:extLst>
              <a:ext uri="{FF2B5EF4-FFF2-40B4-BE49-F238E27FC236}">
                <a16:creationId xmlns:a16="http://schemas.microsoft.com/office/drawing/2014/main" id="{771F4DDA-BC73-9F20-F843-DFD254BB9865}"/>
              </a:ext>
            </a:extLst>
          </p:cNvPr>
          <p:cNvGraphicFramePr>
            <a:graphicFrameLocks noGrp="1"/>
          </p:cNvGraphicFramePr>
          <p:nvPr>
            <p:extLst>
              <p:ext uri="{D42A27DB-BD31-4B8C-83A1-F6EECF244321}">
                <p14:modId xmlns:p14="http://schemas.microsoft.com/office/powerpoint/2010/main" val="450277890"/>
              </p:ext>
            </p:extLst>
          </p:nvPr>
        </p:nvGraphicFramePr>
        <p:xfrm>
          <a:off x="500515" y="1458988"/>
          <a:ext cx="11194180" cy="4519083"/>
        </p:xfrm>
        <a:graphic>
          <a:graphicData uri="http://schemas.openxmlformats.org/drawingml/2006/table">
            <a:tbl>
              <a:tblPr/>
              <a:tblGrid>
                <a:gridCol w="8491436">
                  <a:extLst>
                    <a:ext uri="{9D8B030D-6E8A-4147-A177-3AD203B41FA5}">
                      <a16:colId xmlns:a16="http://schemas.microsoft.com/office/drawing/2014/main" val="20000"/>
                    </a:ext>
                  </a:extLst>
                </a:gridCol>
                <a:gridCol w="1350804">
                  <a:extLst>
                    <a:ext uri="{9D8B030D-6E8A-4147-A177-3AD203B41FA5}">
                      <a16:colId xmlns:a16="http://schemas.microsoft.com/office/drawing/2014/main" val="20001"/>
                    </a:ext>
                  </a:extLst>
                </a:gridCol>
                <a:gridCol w="1351940">
                  <a:extLst>
                    <a:ext uri="{9D8B030D-6E8A-4147-A177-3AD203B41FA5}">
                      <a16:colId xmlns:a16="http://schemas.microsoft.com/office/drawing/2014/main" val="20002"/>
                    </a:ext>
                  </a:extLst>
                </a:gridCol>
              </a:tblGrid>
              <a:tr h="252426">
                <a:tc gridSpan="3">
                  <a:txBody>
                    <a:bodyPr/>
                    <a:lstStyle/>
                    <a:p>
                      <a:pPr marL="2181225" marR="2172970" algn="ctr">
                        <a:spcBef>
                          <a:spcPts val="760"/>
                        </a:spcBef>
                        <a:spcAft>
                          <a:spcPts val="0"/>
                        </a:spcAft>
                      </a:pPr>
                      <a:r>
                        <a:rPr lang="es-ES" sz="1800" dirty="0">
                          <a:solidFill>
                            <a:srgbClr val="FFFFFF"/>
                          </a:solidFill>
                          <a:latin typeface="+mn-lt"/>
                          <a:ea typeface="Times New Roman"/>
                        </a:rPr>
                        <a:t>LISTA DE VERIFICACIÓN DEL KIT DE EMERGENCIA</a:t>
                      </a:r>
                      <a:endParaRPr lang="el-GR" sz="18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1393E"/>
                    </a:solidFill>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631065">
                <a:tc>
                  <a:txBody>
                    <a:bodyPr/>
                    <a:lstStyle/>
                    <a:p>
                      <a:pPr marL="38735" marR="21590">
                        <a:lnSpc>
                          <a:spcPct val="95000"/>
                        </a:lnSpc>
                        <a:spcBef>
                          <a:spcPts val="470"/>
                        </a:spcBef>
                        <a:spcAft>
                          <a:spcPts val="0"/>
                        </a:spcAft>
                      </a:pP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CCCC"/>
                    </a:solidFill>
                  </a:tcPr>
                </a:tc>
                <a:tc>
                  <a:txBody>
                    <a:bodyPr/>
                    <a:lstStyle/>
                    <a:p>
                      <a:pPr>
                        <a:spcBef>
                          <a:spcPts val="40"/>
                        </a:spcBef>
                        <a:spcAft>
                          <a:spcPts val="0"/>
                        </a:spcAft>
                      </a:pPr>
                      <a:endParaRPr lang="en-US" sz="1500" dirty="0">
                        <a:latin typeface="+mn-lt"/>
                        <a:ea typeface="Times New Roman"/>
                      </a:endParaRPr>
                    </a:p>
                    <a:p>
                      <a:pPr marL="128905">
                        <a:spcAft>
                          <a:spcPts val="0"/>
                        </a:spcAft>
                      </a:pPr>
                      <a:r>
                        <a:rPr lang="en-US" sz="1500" dirty="0">
                          <a:latin typeface="+mn-lt"/>
                          <a:ea typeface="Times New Roman"/>
                        </a:rPr>
                        <a:t>Kit </a:t>
                      </a:r>
                      <a:r>
                        <a:rPr lang="en-US" sz="1500" dirty="0" err="1">
                          <a:latin typeface="+mn-lt"/>
                          <a:ea typeface="Times New Roman"/>
                        </a:rPr>
                        <a:t>listo</a:t>
                      </a:r>
                      <a:r>
                        <a:rPr lang="en-US" sz="1500" dirty="0">
                          <a:latin typeface="+mn-lt"/>
                          <a:ea typeface="Times New Roman"/>
                        </a:rPr>
                        <a:t>
</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CCCC"/>
                    </a:solidFill>
                  </a:tcPr>
                </a:tc>
                <a:tc>
                  <a:txBody>
                    <a:bodyPr/>
                    <a:lstStyle/>
                    <a:p>
                      <a:pPr>
                        <a:spcBef>
                          <a:spcPts val="40"/>
                        </a:spcBef>
                        <a:spcAft>
                          <a:spcPts val="0"/>
                        </a:spcAft>
                      </a:pPr>
                      <a:endParaRPr lang="en-US" sz="1500" dirty="0">
                        <a:latin typeface="+mn-lt"/>
                        <a:ea typeface="Times New Roman"/>
                      </a:endParaRPr>
                    </a:p>
                    <a:p>
                      <a:pPr marL="195580">
                        <a:spcAft>
                          <a:spcPts val="0"/>
                        </a:spcAft>
                      </a:pPr>
                      <a:r>
                        <a:rPr lang="en-US" sz="1500" dirty="0">
                          <a:latin typeface="+mn-lt"/>
                          <a:ea typeface="Times New Roman"/>
                        </a:rPr>
                        <a:t>Bolsa de </a:t>
                      </a:r>
                      <a:r>
                        <a:rPr lang="en-US" sz="1500" dirty="0" err="1">
                          <a:latin typeface="+mn-lt"/>
                          <a:ea typeface="Times New Roman"/>
                        </a:rPr>
                        <a:t>viaje</a:t>
                      </a:r>
                      <a:r>
                        <a:rPr lang="en-US" sz="1500" dirty="0">
                          <a:latin typeface="+mn-lt"/>
                          <a:ea typeface="Times New Roman"/>
                        </a:rPr>
                        <a:t> </a:t>
                      </a:r>
                      <a:r>
                        <a:rPr lang="en-US" sz="1500" dirty="0" err="1">
                          <a:latin typeface="+mn-lt"/>
                          <a:ea typeface="Times New Roman"/>
                        </a:rPr>
                        <a:t>lista</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01"/>
                  </a:ext>
                </a:extLst>
              </a:tr>
              <a:tr h="677811">
                <a:tc>
                  <a:txBody>
                    <a:bodyPr/>
                    <a:lstStyle/>
                    <a:p>
                      <a:pPr marL="39370">
                        <a:spcBef>
                          <a:spcPts val="405"/>
                        </a:spcBef>
                        <a:spcAft>
                          <a:spcPts val="0"/>
                        </a:spcAft>
                      </a:pPr>
                      <a:r>
                        <a:rPr lang="es-ES" sz="1500" dirty="0">
                          <a:latin typeface="+mn-lt"/>
                          <a:ea typeface="Times New Roman"/>
                        </a:rPr>
                        <a:t>Información médica de Personal, incluido el grupo sanguíneo, la afiliación hospitalaria, el proveedor de seguro médico, el número de póliza y el número de teléfono del servicio de atención al cliente.
</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88166">
                <a:tc>
                  <a:txBody>
                    <a:bodyPr/>
                    <a:lstStyle/>
                    <a:p>
                      <a:pPr marL="39370">
                        <a:spcBef>
                          <a:spcPts val="405"/>
                        </a:spcBef>
                        <a:spcAft>
                          <a:spcPts val="0"/>
                        </a:spcAft>
                      </a:pPr>
                      <a:r>
                        <a:rPr lang="es-ES" sz="1500" dirty="0">
                          <a:latin typeface="+mn-lt"/>
                          <a:ea typeface="Times New Roman"/>
                        </a:rPr>
                        <a:t>Medicamentos: incluya un suministro para 7 días y una lista con el nombre de la receta, la dosis, la frecuencia, el médico y el farmacéutico. Si los medicamentos necesitan refrigeración, lleve una nevera portátil con una bolsa de hielo. También deben indicarse las alergias a los medicamentos.
</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28539">
                <a:tc>
                  <a:txBody>
                    <a:bodyPr/>
                    <a:lstStyle/>
                    <a:p>
                      <a:pPr marL="140335" marR="21590" indent="-100965">
                        <a:lnSpc>
                          <a:spcPct val="96000"/>
                        </a:lnSpc>
                        <a:spcBef>
                          <a:spcPts val="425"/>
                        </a:spcBef>
                        <a:spcAft>
                          <a:spcPts val="0"/>
                        </a:spcAft>
                      </a:pPr>
                      <a:r>
                        <a:rPr lang="es-ES" sz="1500" spc="-10" dirty="0">
                          <a:latin typeface="+mn-lt"/>
                          <a:ea typeface="Times New Roman"/>
                        </a:rPr>
                        <a:t>Lista de información de contacto en caso de emergencia, incluidos el médico de cabecera, el farmacéutico, el proveedor de equipos de asistencia, el proveedor médico y los miembros de la red de apoyo dentro y fuera de la región.
</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28539">
                <a:tc>
                  <a:txBody>
                    <a:bodyPr/>
                    <a:lstStyle/>
                    <a:p>
                      <a:pPr marL="140335" marR="21590" indent="-100965">
                        <a:lnSpc>
                          <a:spcPct val="96000"/>
                        </a:lnSpc>
                        <a:spcBef>
                          <a:spcPts val="425"/>
                        </a:spcBef>
                        <a:spcAft>
                          <a:spcPts val="0"/>
                        </a:spcAft>
                      </a:pPr>
                      <a:r>
                        <a:rPr lang="pt-BR" sz="1500" dirty="0">
                          <a:latin typeface="+mn-lt"/>
                          <a:ea typeface="Times New Roman"/>
                        </a:rPr>
                        <a:t>Elementos de alerta: </a:t>
                      </a:r>
                      <a:r>
                        <a:rPr lang="pt-BR" sz="1500" dirty="0" err="1">
                          <a:latin typeface="+mn-lt"/>
                          <a:ea typeface="Times New Roman"/>
                        </a:rPr>
                        <a:t>bandera</a:t>
                      </a:r>
                      <a:r>
                        <a:rPr lang="pt-BR" sz="1500" dirty="0">
                          <a:latin typeface="+mn-lt"/>
                          <a:ea typeface="Times New Roman"/>
                        </a:rPr>
                        <a:t> o tela </a:t>
                      </a:r>
                      <a:r>
                        <a:rPr lang="pt-BR" sz="1500" dirty="0" err="1">
                          <a:latin typeface="+mn-lt"/>
                          <a:ea typeface="Times New Roman"/>
                        </a:rPr>
                        <a:t>blanca</a:t>
                      </a:r>
                      <a:r>
                        <a:rPr lang="pt-BR" sz="1500" dirty="0">
                          <a:latin typeface="+mn-lt"/>
                          <a:ea typeface="Times New Roman"/>
                        </a:rPr>
                        <a:t> de socorro, </a:t>
                      </a:r>
                      <a:r>
                        <a:rPr lang="pt-BR" sz="1500" dirty="0" err="1">
                          <a:latin typeface="+mn-lt"/>
                          <a:ea typeface="Times New Roman"/>
                        </a:rPr>
                        <a:t>silbato</a:t>
                      </a:r>
                      <a:r>
                        <a:rPr lang="pt-BR" sz="1500" dirty="0">
                          <a:latin typeface="+mn-lt"/>
                          <a:ea typeface="Times New Roman"/>
                        </a:rPr>
                        <a:t> o </a:t>
                      </a:r>
                      <a:r>
                        <a:rPr lang="pt-BR" sz="1500" dirty="0" err="1">
                          <a:latin typeface="+mn-lt"/>
                          <a:ea typeface="Times New Roman"/>
                        </a:rPr>
                        <a:t>barritas</a:t>
                      </a:r>
                      <a:r>
                        <a:rPr lang="pt-BR" sz="1500" dirty="0">
                          <a:latin typeface="+mn-lt"/>
                          <a:ea typeface="Times New Roman"/>
                        </a:rPr>
                        <a:t> luminosas.</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3505289"/>
                  </a:ext>
                </a:extLst>
              </a:tr>
            </a:tbl>
          </a:graphicData>
        </a:graphic>
      </p:graphicFrame>
      <p:pic>
        <p:nvPicPr>
          <p:cNvPr id="2" name="Sonido grabado">
            <a:hlinkClick r:id="" action="ppaction://media"/>
            <a:extLst>
              <a:ext uri="{FF2B5EF4-FFF2-40B4-BE49-F238E27FC236}">
                <a16:creationId xmlns:a16="http://schemas.microsoft.com/office/drawing/2014/main" id="{0DE01D19-FC88-3534-5195-62231374A2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96179" y="879929"/>
            <a:ext cx="487363" cy="487363"/>
          </a:xfrm>
          <a:prstGeom prst="rect">
            <a:avLst/>
          </a:prstGeom>
        </p:spPr>
      </p:pic>
    </p:spTree>
    <p:extLst>
      <p:ext uri="{BB962C8B-B14F-4D97-AF65-F5344CB8AC3E}">
        <p14:creationId xmlns:p14="http://schemas.microsoft.com/office/powerpoint/2010/main" val="40145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5 - Πίνακας">
            <a:extLst>
              <a:ext uri="{FF2B5EF4-FFF2-40B4-BE49-F238E27FC236}">
                <a16:creationId xmlns:a16="http://schemas.microsoft.com/office/drawing/2014/main" id="{771F4DDA-BC73-9F20-F843-DFD254BB9865}"/>
              </a:ext>
            </a:extLst>
          </p:cNvPr>
          <p:cNvGraphicFramePr>
            <a:graphicFrameLocks noGrp="1"/>
          </p:cNvGraphicFramePr>
          <p:nvPr>
            <p:extLst>
              <p:ext uri="{D42A27DB-BD31-4B8C-83A1-F6EECF244321}">
                <p14:modId xmlns:p14="http://schemas.microsoft.com/office/powerpoint/2010/main" val="1064595395"/>
              </p:ext>
            </p:extLst>
          </p:nvPr>
        </p:nvGraphicFramePr>
        <p:xfrm>
          <a:off x="498910" y="1458988"/>
          <a:ext cx="11194180" cy="3883033"/>
        </p:xfrm>
        <a:graphic>
          <a:graphicData uri="http://schemas.openxmlformats.org/drawingml/2006/table">
            <a:tbl>
              <a:tblPr/>
              <a:tblGrid>
                <a:gridCol w="8491436">
                  <a:extLst>
                    <a:ext uri="{9D8B030D-6E8A-4147-A177-3AD203B41FA5}">
                      <a16:colId xmlns:a16="http://schemas.microsoft.com/office/drawing/2014/main" val="20000"/>
                    </a:ext>
                  </a:extLst>
                </a:gridCol>
                <a:gridCol w="1350804">
                  <a:extLst>
                    <a:ext uri="{9D8B030D-6E8A-4147-A177-3AD203B41FA5}">
                      <a16:colId xmlns:a16="http://schemas.microsoft.com/office/drawing/2014/main" val="20001"/>
                    </a:ext>
                  </a:extLst>
                </a:gridCol>
                <a:gridCol w="1351940">
                  <a:extLst>
                    <a:ext uri="{9D8B030D-6E8A-4147-A177-3AD203B41FA5}">
                      <a16:colId xmlns:a16="http://schemas.microsoft.com/office/drawing/2014/main" val="20002"/>
                    </a:ext>
                  </a:extLst>
                </a:gridCol>
              </a:tblGrid>
              <a:tr h="252426">
                <a:tc gridSpan="3">
                  <a:txBody>
                    <a:bodyPr/>
                    <a:lstStyle/>
                    <a:p>
                      <a:pPr marL="2181225" marR="2172970" algn="ctr">
                        <a:spcBef>
                          <a:spcPts val="760"/>
                        </a:spcBef>
                        <a:spcAft>
                          <a:spcPts val="0"/>
                        </a:spcAft>
                      </a:pPr>
                      <a:r>
                        <a:rPr lang="es-ES" sz="1800" dirty="0">
                          <a:solidFill>
                            <a:srgbClr val="FFFFFF"/>
                          </a:solidFill>
                          <a:latin typeface="+mn-lt"/>
                          <a:ea typeface="Times New Roman"/>
                        </a:rPr>
                        <a:t>LISTA DE VERIFICACIÓN DEL KIT DE EMERGENCIA</a:t>
                      </a:r>
                      <a:endParaRPr lang="el-GR" sz="18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1393E"/>
                    </a:solidFill>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631065">
                <a:tc>
                  <a:txBody>
                    <a:bodyPr/>
                    <a:lstStyle/>
                    <a:p>
                      <a:pPr marL="38735" marR="21590">
                        <a:lnSpc>
                          <a:spcPct val="95000"/>
                        </a:lnSpc>
                        <a:spcBef>
                          <a:spcPts val="470"/>
                        </a:spcBef>
                        <a:spcAft>
                          <a:spcPts val="0"/>
                        </a:spcAft>
                      </a:pP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CCCC"/>
                    </a:solidFill>
                  </a:tcPr>
                </a:tc>
                <a:tc>
                  <a:txBody>
                    <a:bodyPr/>
                    <a:lstStyle/>
                    <a:p>
                      <a:pPr>
                        <a:spcBef>
                          <a:spcPts val="40"/>
                        </a:spcBef>
                        <a:spcAft>
                          <a:spcPts val="0"/>
                        </a:spcAft>
                      </a:pPr>
                      <a:endParaRPr lang="en-US" sz="1500" dirty="0">
                        <a:latin typeface="+mn-lt"/>
                        <a:ea typeface="Times New Roman"/>
                      </a:endParaRPr>
                    </a:p>
                    <a:p>
                      <a:pPr marL="128905">
                        <a:spcAft>
                          <a:spcPts val="0"/>
                        </a:spcAft>
                      </a:pPr>
                      <a:r>
                        <a:rPr lang="en-US" sz="1500" dirty="0">
                          <a:latin typeface="+mn-lt"/>
                          <a:ea typeface="Times New Roman"/>
                        </a:rPr>
                        <a:t>Kit </a:t>
                      </a:r>
                      <a:r>
                        <a:rPr lang="en-US" sz="1500" dirty="0" err="1">
                          <a:latin typeface="+mn-lt"/>
                          <a:ea typeface="Times New Roman"/>
                        </a:rPr>
                        <a:t>listo</a:t>
                      </a:r>
                      <a:r>
                        <a:rPr lang="en-US" sz="1500" dirty="0">
                          <a:latin typeface="+mn-lt"/>
                          <a:ea typeface="Times New Roman"/>
                        </a:rPr>
                        <a:t>
</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CCCC"/>
                    </a:solidFill>
                  </a:tcPr>
                </a:tc>
                <a:tc>
                  <a:txBody>
                    <a:bodyPr/>
                    <a:lstStyle/>
                    <a:p>
                      <a:pPr>
                        <a:spcBef>
                          <a:spcPts val="40"/>
                        </a:spcBef>
                        <a:spcAft>
                          <a:spcPts val="0"/>
                        </a:spcAft>
                      </a:pPr>
                      <a:endParaRPr lang="en-US" sz="1500" dirty="0">
                        <a:latin typeface="+mn-lt"/>
                        <a:ea typeface="Times New Roman"/>
                      </a:endParaRPr>
                    </a:p>
                    <a:p>
                      <a:pPr marL="195580">
                        <a:spcAft>
                          <a:spcPts val="0"/>
                        </a:spcAft>
                      </a:pPr>
                      <a:r>
                        <a:rPr lang="en-US" sz="1500" dirty="0">
                          <a:latin typeface="+mn-lt"/>
                          <a:ea typeface="Times New Roman"/>
                        </a:rPr>
                        <a:t>Bolsa de </a:t>
                      </a:r>
                      <a:r>
                        <a:rPr lang="en-US" sz="1500" dirty="0" err="1">
                          <a:latin typeface="+mn-lt"/>
                          <a:ea typeface="Times New Roman"/>
                        </a:rPr>
                        <a:t>viaje</a:t>
                      </a:r>
                      <a:r>
                        <a:rPr lang="en-US" sz="1500" dirty="0">
                          <a:latin typeface="+mn-lt"/>
                          <a:ea typeface="Times New Roman"/>
                        </a:rPr>
                        <a:t> </a:t>
                      </a:r>
                      <a:r>
                        <a:rPr lang="en-US" sz="1500" dirty="0" err="1">
                          <a:latin typeface="+mn-lt"/>
                          <a:ea typeface="Times New Roman"/>
                        </a:rPr>
                        <a:t>lista</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01"/>
                  </a:ext>
                </a:extLst>
              </a:tr>
              <a:tr h="677811">
                <a:tc>
                  <a:txBody>
                    <a:bodyPr/>
                    <a:lstStyle/>
                    <a:p>
                      <a:pPr marL="39370">
                        <a:spcBef>
                          <a:spcPts val="405"/>
                        </a:spcBef>
                        <a:spcAft>
                          <a:spcPts val="0"/>
                        </a:spcAft>
                      </a:pPr>
                      <a:r>
                        <a:rPr lang="es-ES" sz="1500" dirty="0">
                          <a:latin typeface="+mn-lt"/>
                          <a:ea typeface="Times New Roman"/>
                        </a:rPr>
                        <a:t>Copias de documentos importantes: certificado de nacimiento, pasaporte, carné de conducir, datos del seguro, comprobante de domicilio (factura de la luz o del agua a tu nombre).</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0049">
                <a:tc>
                  <a:txBody>
                    <a:bodyPr/>
                    <a:lstStyle/>
                    <a:p>
                      <a:pPr marL="39370">
                        <a:spcBef>
                          <a:spcPts val="405"/>
                        </a:spcBef>
                        <a:spcAft>
                          <a:spcPts val="0"/>
                        </a:spcAft>
                      </a:pPr>
                      <a:r>
                        <a:rPr lang="es-ES" sz="1500" dirty="0">
                          <a:latin typeface="+mn-lt"/>
                          <a:ea typeface="Times New Roman"/>
                        </a:rPr>
                        <a:t>Otro juego de llaves (para que alguien pueda acceder a tu casa o coche en caso necesario)</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5760">
                <a:tc>
                  <a:txBody>
                    <a:bodyPr/>
                    <a:lstStyle/>
                    <a:p>
                      <a:pPr marL="140335" marR="21590" indent="-100965">
                        <a:lnSpc>
                          <a:spcPct val="96000"/>
                        </a:lnSpc>
                        <a:spcBef>
                          <a:spcPts val="425"/>
                        </a:spcBef>
                        <a:spcAft>
                          <a:spcPts val="0"/>
                        </a:spcAft>
                      </a:pPr>
                      <a:r>
                        <a:rPr lang="es-ES" sz="1500" spc="-10" dirty="0">
                          <a:latin typeface="+mn-lt"/>
                          <a:ea typeface="Times New Roman"/>
                        </a:rPr>
                        <a:t>Linterna y radio con pilas de repuesto</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6510">
                <a:tc>
                  <a:txBody>
                    <a:bodyPr/>
                    <a:lstStyle/>
                    <a:p>
                      <a:pPr marL="140335" marR="21590" indent="-100965">
                        <a:lnSpc>
                          <a:spcPct val="96000"/>
                        </a:lnSpc>
                        <a:spcBef>
                          <a:spcPts val="425"/>
                        </a:spcBef>
                        <a:spcAft>
                          <a:spcPts val="0"/>
                        </a:spcAft>
                      </a:pPr>
                      <a:r>
                        <a:rPr lang="es-ES" sz="1500" dirty="0">
                          <a:latin typeface="+mn-lt"/>
                          <a:ea typeface="Times New Roman"/>
                        </a:rPr>
                        <a:t>Dinero * efectivo, tarjetas de crédito, talonario de cheques</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3505289"/>
                  </a:ext>
                </a:extLst>
              </a:tr>
              <a:tr h="394636">
                <a:tc>
                  <a:txBody>
                    <a:bodyPr/>
                    <a:lstStyle/>
                    <a:p>
                      <a:pPr marL="140335" marR="21590" indent="-100965">
                        <a:lnSpc>
                          <a:spcPct val="96000"/>
                        </a:lnSpc>
                        <a:spcBef>
                          <a:spcPts val="425"/>
                        </a:spcBef>
                        <a:spcAft>
                          <a:spcPts val="0"/>
                        </a:spcAft>
                      </a:pPr>
                      <a:r>
                        <a:rPr lang="es-ES" sz="1500" dirty="0">
                          <a:latin typeface="+mn-lt"/>
                          <a:ea typeface="Times New Roman"/>
                        </a:rPr>
                        <a:t>Artículos de higiene: jabón, dentífricos, absorbentes, etc.</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5397538"/>
                  </a:ext>
                </a:extLst>
              </a:tr>
              <a:tr h="404261">
                <a:tc>
                  <a:txBody>
                    <a:bodyPr/>
                    <a:lstStyle/>
                    <a:p>
                      <a:pPr marL="140335" marR="21590" indent="-100965">
                        <a:lnSpc>
                          <a:spcPct val="96000"/>
                        </a:lnSpc>
                        <a:spcBef>
                          <a:spcPts val="425"/>
                        </a:spcBef>
                        <a:spcAft>
                          <a:spcPts val="0"/>
                        </a:spcAft>
                      </a:pPr>
                      <a:r>
                        <a:rPr lang="es-ES" sz="1500" dirty="0">
                          <a:latin typeface="+mn-lt"/>
                          <a:ea typeface="Times New Roman"/>
                        </a:rPr>
                        <a:t>Artículos para el bebé y fórmula, pañales, biberones y chupetes</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9877842"/>
                  </a:ext>
                </a:extLst>
              </a:tr>
              <a:tr h="413886">
                <a:tc>
                  <a:txBody>
                    <a:bodyPr/>
                    <a:lstStyle/>
                    <a:p>
                      <a:pPr marL="140335" marR="21590" indent="-100965">
                        <a:lnSpc>
                          <a:spcPct val="96000"/>
                        </a:lnSpc>
                        <a:spcBef>
                          <a:spcPts val="425"/>
                        </a:spcBef>
                        <a:spcAft>
                          <a:spcPts val="0"/>
                        </a:spcAft>
                      </a:pPr>
                      <a:r>
                        <a:rPr lang="es-ES" sz="1500" dirty="0">
                          <a:latin typeface="+mn-lt"/>
                          <a:ea typeface="Times New Roman"/>
                        </a:rPr>
                        <a:t>Ropa, manta, almohada</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3391359"/>
                  </a:ext>
                </a:extLst>
              </a:tr>
            </a:tbl>
          </a:graphicData>
        </a:graphic>
      </p:graphicFrame>
      <p:pic>
        <p:nvPicPr>
          <p:cNvPr id="2" name="Sonido grabado">
            <a:hlinkClick r:id="" action="ppaction://media"/>
            <a:extLst>
              <a:ext uri="{FF2B5EF4-FFF2-40B4-BE49-F238E27FC236}">
                <a16:creationId xmlns:a16="http://schemas.microsoft.com/office/drawing/2014/main" id="{0CFC536D-A394-765A-F374-E5DDD23D4B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6798" y="838489"/>
            <a:ext cx="487363" cy="487363"/>
          </a:xfrm>
          <a:prstGeom prst="rect">
            <a:avLst/>
          </a:prstGeom>
        </p:spPr>
      </p:pic>
    </p:spTree>
    <p:extLst>
      <p:ext uri="{BB962C8B-B14F-4D97-AF65-F5344CB8AC3E}">
        <p14:creationId xmlns:p14="http://schemas.microsoft.com/office/powerpoint/2010/main" val="154676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5 - Πίνακας">
            <a:extLst>
              <a:ext uri="{FF2B5EF4-FFF2-40B4-BE49-F238E27FC236}">
                <a16:creationId xmlns:a16="http://schemas.microsoft.com/office/drawing/2014/main" id="{771F4DDA-BC73-9F20-F843-DFD254BB9865}"/>
              </a:ext>
            </a:extLst>
          </p:cNvPr>
          <p:cNvGraphicFramePr>
            <a:graphicFrameLocks noGrp="1"/>
          </p:cNvGraphicFramePr>
          <p:nvPr>
            <p:extLst>
              <p:ext uri="{D42A27DB-BD31-4B8C-83A1-F6EECF244321}">
                <p14:modId xmlns:p14="http://schemas.microsoft.com/office/powerpoint/2010/main" val="1496156893"/>
              </p:ext>
            </p:extLst>
          </p:nvPr>
        </p:nvGraphicFramePr>
        <p:xfrm>
          <a:off x="498910" y="1458988"/>
          <a:ext cx="11194180" cy="2468880"/>
        </p:xfrm>
        <a:graphic>
          <a:graphicData uri="http://schemas.openxmlformats.org/drawingml/2006/table">
            <a:tbl>
              <a:tblPr/>
              <a:tblGrid>
                <a:gridCol w="8491436">
                  <a:extLst>
                    <a:ext uri="{9D8B030D-6E8A-4147-A177-3AD203B41FA5}">
                      <a16:colId xmlns:a16="http://schemas.microsoft.com/office/drawing/2014/main" val="20000"/>
                    </a:ext>
                  </a:extLst>
                </a:gridCol>
                <a:gridCol w="1350804">
                  <a:extLst>
                    <a:ext uri="{9D8B030D-6E8A-4147-A177-3AD203B41FA5}">
                      <a16:colId xmlns:a16="http://schemas.microsoft.com/office/drawing/2014/main" val="20001"/>
                    </a:ext>
                  </a:extLst>
                </a:gridCol>
                <a:gridCol w="1351940">
                  <a:extLst>
                    <a:ext uri="{9D8B030D-6E8A-4147-A177-3AD203B41FA5}">
                      <a16:colId xmlns:a16="http://schemas.microsoft.com/office/drawing/2014/main" val="20002"/>
                    </a:ext>
                  </a:extLst>
                </a:gridCol>
              </a:tblGrid>
              <a:tr h="252426">
                <a:tc gridSpan="3">
                  <a:txBody>
                    <a:bodyPr/>
                    <a:lstStyle/>
                    <a:p>
                      <a:pPr marL="2181225" marR="2172970" algn="ctr">
                        <a:spcBef>
                          <a:spcPts val="760"/>
                        </a:spcBef>
                        <a:spcAft>
                          <a:spcPts val="0"/>
                        </a:spcAft>
                      </a:pPr>
                      <a:r>
                        <a:rPr lang="es-ES" sz="1800" dirty="0">
                          <a:solidFill>
                            <a:srgbClr val="FFFFFF"/>
                          </a:solidFill>
                          <a:latin typeface="+mn-lt"/>
                          <a:ea typeface="Times New Roman"/>
                        </a:rPr>
                        <a:t>LISTA DE VERIFICACIÓN DEL KIT DE EMERGENCIA</a:t>
                      </a:r>
                      <a:endParaRPr lang="el-GR" sz="18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1393E"/>
                    </a:solidFill>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631065">
                <a:tc>
                  <a:txBody>
                    <a:bodyPr/>
                    <a:lstStyle/>
                    <a:p>
                      <a:pPr marL="38735" marR="21590">
                        <a:lnSpc>
                          <a:spcPct val="95000"/>
                        </a:lnSpc>
                        <a:spcBef>
                          <a:spcPts val="470"/>
                        </a:spcBef>
                        <a:spcAft>
                          <a:spcPts val="0"/>
                        </a:spcAft>
                      </a:pP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CCCC"/>
                    </a:solidFill>
                  </a:tcPr>
                </a:tc>
                <a:tc>
                  <a:txBody>
                    <a:bodyPr/>
                    <a:lstStyle/>
                    <a:p>
                      <a:pPr>
                        <a:spcBef>
                          <a:spcPts val="40"/>
                        </a:spcBef>
                        <a:spcAft>
                          <a:spcPts val="0"/>
                        </a:spcAft>
                      </a:pPr>
                      <a:endParaRPr lang="en-US" sz="1500" dirty="0">
                        <a:latin typeface="+mn-lt"/>
                        <a:ea typeface="Times New Roman"/>
                      </a:endParaRPr>
                    </a:p>
                    <a:p>
                      <a:pPr marL="128905">
                        <a:spcAft>
                          <a:spcPts val="0"/>
                        </a:spcAft>
                      </a:pPr>
                      <a:r>
                        <a:rPr lang="en-US" sz="1500" dirty="0">
                          <a:latin typeface="+mn-lt"/>
                          <a:ea typeface="Times New Roman"/>
                        </a:rPr>
                        <a:t>Kit </a:t>
                      </a:r>
                      <a:r>
                        <a:rPr lang="en-US" sz="1500" dirty="0" err="1">
                          <a:latin typeface="+mn-lt"/>
                          <a:ea typeface="Times New Roman"/>
                        </a:rPr>
                        <a:t>listo</a:t>
                      </a:r>
                      <a:r>
                        <a:rPr lang="en-US" sz="1500" dirty="0">
                          <a:latin typeface="+mn-lt"/>
                          <a:ea typeface="Times New Roman"/>
                        </a:rPr>
                        <a:t>
</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CCCC"/>
                    </a:solidFill>
                  </a:tcPr>
                </a:tc>
                <a:tc>
                  <a:txBody>
                    <a:bodyPr/>
                    <a:lstStyle/>
                    <a:p>
                      <a:pPr>
                        <a:spcBef>
                          <a:spcPts val="40"/>
                        </a:spcBef>
                        <a:spcAft>
                          <a:spcPts val="0"/>
                        </a:spcAft>
                      </a:pPr>
                      <a:endParaRPr lang="en-US" sz="1500" dirty="0">
                        <a:latin typeface="+mn-lt"/>
                        <a:ea typeface="Times New Roman"/>
                      </a:endParaRPr>
                    </a:p>
                    <a:p>
                      <a:pPr marL="195580">
                        <a:spcAft>
                          <a:spcPts val="0"/>
                        </a:spcAft>
                      </a:pPr>
                      <a:r>
                        <a:rPr lang="en-US" sz="1500" dirty="0">
                          <a:latin typeface="+mn-lt"/>
                          <a:ea typeface="Times New Roman"/>
                        </a:rPr>
                        <a:t>Bolsa de </a:t>
                      </a:r>
                      <a:r>
                        <a:rPr lang="en-US" sz="1500" dirty="0" err="1">
                          <a:latin typeface="+mn-lt"/>
                          <a:ea typeface="Times New Roman"/>
                        </a:rPr>
                        <a:t>viaje</a:t>
                      </a:r>
                      <a:r>
                        <a:rPr lang="en-US" sz="1500" dirty="0">
                          <a:latin typeface="+mn-lt"/>
                          <a:ea typeface="Times New Roman"/>
                        </a:rPr>
                        <a:t> </a:t>
                      </a:r>
                      <a:r>
                        <a:rPr lang="en-US" sz="1500" dirty="0" err="1">
                          <a:latin typeface="+mn-lt"/>
                          <a:ea typeface="Times New Roman"/>
                        </a:rPr>
                        <a:t>lista</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01"/>
                  </a:ext>
                </a:extLst>
              </a:tr>
              <a:tr h="677811">
                <a:tc>
                  <a:txBody>
                    <a:bodyPr/>
                    <a:lstStyle/>
                    <a:p>
                      <a:pPr marL="39370">
                        <a:spcBef>
                          <a:spcPts val="405"/>
                        </a:spcBef>
                        <a:spcAft>
                          <a:spcPts val="0"/>
                        </a:spcAft>
                      </a:pPr>
                      <a:r>
                        <a:rPr lang="es-ES" sz="1500" dirty="0">
                          <a:latin typeface="+mn-lt"/>
                          <a:ea typeface="Times New Roman"/>
                        </a:rPr>
                        <a:t>Botiquín básico - Tiritas, rollo de vendas, esparadrapo, tijeras o cuchillo, aloe (para quemaduras y arañazos), pomada antibiótica o desinfectante, pastillas para el dolor de cabeza (aspirina, ibuprofeno, paracetamol o naproxeno).</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0049">
                <a:tc>
                  <a:txBody>
                    <a:bodyPr/>
                    <a:lstStyle/>
                    <a:p>
                      <a:pPr marL="39370">
                        <a:spcBef>
                          <a:spcPts val="405"/>
                        </a:spcBef>
                        <a:spcAft>
                          <a:spcPts val="0"/>
                        </a:spcAft>
                      </a:pPr>
                      <a:r>
                        <a:rPr lang="es-ES" sz="1500" dirty="0">
                          <a:latin typeface="+mn-lt"/>
                          <a:ea typeface="Times New Roman"/>
                        </a:rPr>
                        <a:t>Lista de tus necesidades relacionadas con tu discapacidad o estado de salud. Escríbela o lleva etiquetas o pulseras de alerta médica</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5760">
                <a:tc>
                  <a:txBody>
                    <a:bodyPr/>
                    <a:lstStyle/>
                    <a:p>
                      <a:pPr marL="140335" marR="21590" indent="-100965">
                        <a:lnSpc>
                          <a:spcPct val="96000"/>
                        </a:lnSpc>
                        <a:spcBef>
                          <a:spcPts val="425"/>
                        </a:spcBef>
                        <a:spcAft>
                          <a:spcPts val="0"/>
                        </a:spcAft>
                      </a:pPr>
                      <a:r>
                        <a:rPr lang="es-ES" sz="1500" spc="-10" dirty="0">
                          <a:latin typeface="+mn-lt"/>
                          <a:ea typeface="Times New Roman"/>
                        </a:rPr>
                        <a:t>Artículos adicionales para satisfacer las necesidades de tu discapacidad (haz tu propia lista)</a:t>
                      </a:r>
                      <a:endParaRPr lang="el-GR" sz="15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a:latin typeface="+mn-lt"/>
                        <a:ea typeface="Times New Roman"/>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100" dirty="0">
                        <a:latin typeface="+mn-lt"/>
                        <a:ea typeface="Times New Roman"/>
                      </a:endParaRPr>
                    </a:p>
                  </a:txBody>
                  <a:tcPr marL="0" marR="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2" name="Sonido grabado">
            <a:hlinkClick r:id="" action="ppaction://media"/>
            <a:extLst>
              <a:ext uri="{FF2B5EF4-FFF2-40B4-BE49-F238E27FC236}">
                <a16:creationId xmlns:a16="http://schemas.microsoft.com/office/drawing/2014/main" id="{1676D55B-042B-CC1B-697D-213C9039AB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92980" y="971625"/>
            <a:ext cx="487363" cy="487363"/>
          </a:xfrm>
          <a:prstGeom prst="rect">
            <a:avLst/>
          </a:prstGeom>
        </p:spPr>
      </p:pic>
    </p:spTree>
    <p:extLst>
      <p:ext uri="{BB962C8B-B14F-4D97-AF65-F5344CB8AC3E}">
        <p14:creationId xmlns:p14="http://schemas.microsoft.com/office/powerpoint/2010/main" val="307604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16</a:t>
            </a:fld>
            <a:endParaRPr lang="el-GR"/>
          </a:p>
        </p:txBody>
      </p:sp>
      <p:sp>
        <p:nvSpPr>
          <p:cNvPr id="5" name="Google Shape;120;p3">
            <a:extLst>
              <a:ext uri="{FF2B5EF4-FFF2-40B4-BE49-F238E27FC236}">
                <a16:creationId xmlns:a16="http://schemas.microsoft.com/office/drawing/2014/main" id="{730C4140-545F-2770-DE8D-202DDEBC1D1E}"/>
              </a:ext>
            </a:extLst>
          </p:cNvPr>
          <p:cNvSpPr txBox="1">
            <a:spLocks/>
          </p:cNvSpPr>
          <p:nvPr/>
        </p:nvSpPr>
        <p:spPr>
          <a:xfrm>
            <a:off x="2240566" y="1770253"/>
            <a:ext cx="4129755" cy="392385"/>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n-US" sz="2100" b="1" dirty="0">
                <a:solidFill>
                  <a:schemeClr val="dk1"/>
                </a:solidFill>
                <a:latin typeface="Calibri"/>
                <a:ea typeface="Calibri"/>
                <a:cs typeface="Calibri"/>
                <a:sym typeface="Calibri"/>
              </a:rPr>
              <a:t>7. </a:t>
            </a:r>
            <a:r>
              <a:rPr lang="en-US" sz="2100" b="1" dirty="0" err="1">
                <a:solidFill>
                  <a:schemeClr val="dk1"/>
                </a:solidFill>
                <a:latin typeface="Calibri"/>
                <a:ea typeface="Calibri"/>
                <a:cs typeface="Calibri"/>
                <a:sym typeface="Calibri"/>
              </a:rPr>
              <a:t>Conclusiones</a:t>
            </a:r>
            <a:endParaRPr lang="en-US" sz="2100" b="1" dirty="0">
              <a:solidFill>
                <a:schemeClr val="dk1"/>
              </a:solidFill>
              <a:latin typeface="Calibri"/>
              <a:cs typeface="Calibri"/>
            </a:endParaRPr>
          </a:p>
        </p:txBody>
      </p:sp>
      <p:sp>
        <p:nvSpPr>
          <p:cNvPr id="3" name="Rectangle 2">
            <a:extLst>
              <a:ext uri="{FF2B5EF4-FFF2-40B4-BE49-F238E27FC236}">
                <a16:creationId xmlns:a16="http://schemas.microsoft.com/office/drawing/2014/main" id="{F89F10AC-DA0A-CAC4-FE0C-4BA163820B2F}"/>
              </a:ext>
            </a:extLst>
          </p:cNvPr>
          <p:cNvSpPr>
            <a:spLocks noChangeArrowheads="1"/>
          </p:cNvSpPr>
          <p:nvPr/>
        </p:nvSpPr>
        <p:spPr bwMode="auto">
          <a:xfrm>
            <a:off x="2240566" y="2403637"/>
            <a:ext cx="7204425" cy="3762568"/>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r>
              <a:rPr lang="es-ES" sz="1500" dirty="0"/>
              <a:t>Por lo tanto, todos entendemos lo importante que es tener un plan de acción estructurado sobre estas situaciones y lo útil que es estar preparado. 
Tres puntos que podemos tener en cuenta son: 
</a:t>
            </a:r>
            <a:endParaRPr lang="en-US" sz="1500" dirty="0"/>
          </a:p>
          <a:p>
            <a:pPr marL="342900" indent="-342900">
              <a:buFont typeface="+mj-lt"/>
              <a:buAutoNum type="arabicPeriod"/>
            </a:pPr>
            <a:r>
              <a:rPr lang="es-ES" sz="1500" dirty="0"/>
              <a:t>Los desastres naturales, por poderosos y repentinos que sean, no son incapaces de ser prevenidos. 
Con todos los controles regulares de mantenimiento preventivo, las personas con cualquier tipo de discapacidad y sus cuidadores pueden estar completamente preparados para sus próximos movimientos en un plan de gestión de desastres.
Practicar su plan antes de un verdadero desastre no es una acción inútil y ayuda a todos a evitar ataques de pánico</a:t>
            </a:r>
            <a:r>
              <a:rPr lang="es-ES" sz="1500"/>
              <a:t>. </a:t>
            </a:r>
            <a:endParaRPr lang="en-US" sz="2100" b="1" i="1" dirty="0">
              <a:ea typeface="Calibri" pitchFamily="34" charset="0"/>
              <a:cs typeface="Times New Roman" pitchFamily="18" charset="0"/>
            </a:endParaRPr>
          </a:p>
          <a:p>
            <a:pPr defTabSz="685800" fontAlgn="base">
              <a:spcBef>
                <a:spcPct val="0"/>
              </a:spcBef>
              <a:spcAft>
                <a:spcPct val="0"/>
              </a:spcAft>
            </a:pPr>
            <a:endParaRPr lang="en-US" sz="1500" b="1" i="1" dirty="0">
              <a:ea typeface="Calibri" pitchFamily="34" charset="0"/>
              <a:cs typeface="Times New Roman" pitchFamily="18" charset="0"/>
            </a:endParaRPr>
          </a:p>
          <a:p>
            <a:pPr defTabSz="685800" fontAlgn="base">
              <a:spcBef>
                <a:spcPct val="0"/>
              </a:spcBef>
              <a:spcAft>
                <a:spcPct val="0"/>
              </a:spcAft>
            </a:pPr>
            <a:endParaRPr lang="en-US" sz="1500" b="1" i="1" dirty="0">
              <a:ea typeface="Calibri" pitchFamily="34" charset="0"/>
              <a:cs typeface="Times New Roman" pitchFamily="18" charset="0"/>
            </a:endParaRPr>
          </a:p>
          <a:p>
            <a:pPr marL="171450" indent="-171450" defTabSz="685800" fontAlgn="base">
              <a:spcBef>
                <a:spcPct val="0"/>
              </a:spcBef>
              <a:spcAft>
                <a:spcPct val="0"/>
              </a:spcAft>
              <a:buFont typeface="+mj-lt"/>
              <a:buAutoNum type="arabicPeriod"/>
            </a:pPr>
            <a:endParaRPr lang="en-US" sz="1500" b="1" i="1" dirty="0">
              <a:ea typeface="Calibri" pitchFamily="34" charset="0"/>
              <a:cs typeface="Times New Roman" pitchFamily="18" charset="0"/>
            </a:endParaRPr>
          </a:p>
          <a:p>
            <a:pPr marL="171450" indent="-171450" defTabSz="685800" fontAlgn="base">
              <a:spcBef>
                <a:spcPct val="0"/>
              </a:spcBef>
              <a:spcAft>
                <a:spcPct val="0"/>
              </a:spcAft>
              <a:buFont typeface="+mj-lt"/>
              <a:buAutoNum type="arabicPeriod"/>
            </a:pPr>
            <a:endParaRPr lang="en-US" sz="1500" b="1" i="1" dirty="0">
              <a:ea typeface="Calibri" pitchFamily="34" charset="0"/>
              <a:cs typeface="Times New Roman" pitchFamily="18" charset="0"/>
            </a:endParaRPr>
          </a:p>
        </p:txBody>
      </p:sp>
      <p:pic>
        <p:nvPicPr>
          <p:cNvPr id="6" name="Sonido grabado">
            <a:hlinkClick r:id="" action="ppaction://media"/>
            <a:extLst>
              <a:ext uri="{FF2B5EF4-FFF2-40B4-BE49-F238E27FC236}">
                <a16:creationId xmlns:a16="http://schemas.microsoft.com/office/drawing/2014/main" id="{7DF591EB-5B0F-2581-10FC-C1D99E8B26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66437" y="967797"/>
            <a:ext cx="487363" cy="487363"/>
          </a:xfrm>
          <a:prstGeom prst="rect">
            <a:avLst/>
          </a:prstGeom>
        </p:spPr>
      </p:pic>
    </p:spTree>
    <p:extLst>
      <p:ext uri="{BB962C8B-B14F-4D97-AF65-F5344CB8AC3E}">
        <p14:creationId xmlns:p14="http://schemas.microsoft.com/office/powerpoint/2010/main" val="81559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idx="4294967295"/>
          </p:nvPr>
        </p:nvSpPr>
        <p:spPr>
          <a:xfrm>
            <a:off x="589660" y="1262916"/>
            <a:ext cx="4720075" cy="52318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800" b="1" dirty="0" err="1">
                <a:solidFill>
                  <a:schemeClr val="dk1"/>
                </a:solidFill>
                <a:latin typeface="Calibri"/>
                <a:ea typeface="Calibri"/>
                <a:cs typeface="Calibri"/>
                <a:sym typeface="Calibri"/>
              </a:rPr>
              <a:t>Tabla</a:t>
            </a:r>
            <a:r>
              <a:rPr lang="en-US" sz="2800" b="1" dirty="0">
                <a:solidFill>
                  <a:schemeClr val="dk1"/>
                </a:solidFill>
                <a:latin typeface="Calibri"/>
                <a:ea typeface="Calibri"/>
                <a:cs typeface="Calibri"/>
                <a:sym typeface="Calibri"/>
              </a:rPr>
              <a:t> de </a:t>
            </a:r>
            <a:r>
              <a:rPr lang="en-US" sz="2800" b="1" dirty="0" err="1">
                <a:solidFill>
                  <a:schemeClr val="dk1"/>
                </a:solidFill>
                <a:latin typeface="Calibri"/>
                <a:ea typeface="Calibri"/>
                <a:cs typeface="Calibri"/>
                <a:sym typeface="Calibri"/>
              </a:rPr>
              <a:t>contenidos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05" name="Google Shape;105;p2" descr="Table of contents:&#10;1. Introduction and Background&#10;2. Fundamentals and Theoretical Basis&#10;3. Conclusions&#10;"/>
          <p:cNvGrpSpPr/>
          <p:nvPr/>
        </p:nvGrpSpPr>
        <p:grpSpPr>
          <a:xfrm>
            <a:off x="718644" y="1958026"/>
            <a:ext cx="8061462" cy="4051080"/>
            <a:chOff x="0" y="35920"/>
            <a:chExt cx="8061462" cy="4051080"/>
          </a:xfrm>
        </p:grpSpPr>
        <p:sp>
          <p:nvSpPr>
            <p:cNvPr id="106" name="Google Shape;106;p2"/>
            <p:cNvSpPr/>
            <p:nvPr/>
          </p:nvSpPr>
          <p:spPr>
            <a:xfrm>
              <a:off x="0" y="493480"/>
              <a:ext cx="8061462" cy="781200"/>
            </a:xfrm>
            <a:prstGeom prst="rect">
              <a:avLst/>
            </a:prstGeom>
            <a:solidFill>
              <a:schemeClr val="lt1">
                <a:alpha val="89803"/>
              </a:schemeClr>
            </a:solidFill>
            <a:ln w="25400" cap="flat" cmpd="sng">
              <a:solidFill>
                <a:srgbClr val="4372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403073" y="35920"/>
              <a:ext cx="5643023" cy="915120"/>
            </a:xfrm>
            <a:prstGeom prst="roundRect">
              <a:avLst>
                <a:gd name="adj" fmla="val 16667"/>
              </a:avLst>
            </a:prstGeom>
            <a:solidFill>
              <a:srgbClr val="3D3B8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txBox="1"/>
            <p:nvPr/>
          </p:nvSpPr>
          <p:spPr>
            <a:xfrm>
              <a:off x="447745" y="80592"/>
              <a:ext cx="5553679" cy="825776"/>
            </a:xfrm>
            <a:prstGeom prst="rect">
              <a:avLst/>
            </a:prstGeom>
            <a:noFill/>
            <a:ln>
              <a:noFill/>
            </a:ln>
          </p:spPr>
          <p:txBody>
            <a:bodyPr spcFirstLastPara="1" wrap="square" lIns="213275" tIns="0" rIns="213275" bIns="0" anchor="ctr" anchorCtr="0">
              <a:noAutofit/>
            </a:bodyPr>
            <a:lstStyle/>
            <a:p>
              <a:pPr lvl="0">
                <a:lnSpc>
                  <a:spcPct val="90000"/>
                </a:lnSpc>
                <a:buSzPts val="2400"/>
              </a:pPr>
              <a:r>
                <a:rPr lang="en-US" sz="2400" dirty="0">
                  <a:solidFill>
                    <a:schemeClr val="lt1"/>
                  </a:solidFill>
                </a:rPr>
                <a:t>1. </a:t>
              </a:r>
              <a:r>
                <a:rPr lang="en-US" sz="2400" dirty="0" err="1">
                  <a:solidFill>
                    <a:schemeClr val="lt1"/>
                  </a:solidFill>
                </a:rPr>
                <a:t>Introducción</a:t>
              </a:r>
              <a:r>
                <a:rPr lang="en-US" sz="2400" dirty="0">
                  <a:solidFill>
                    <a:schemeClr val="lt1"/>
                  </a:solidFill>
                </a:rPr>
                <a:t> </a:t>
              </a:r>
              <a:endParaRPr dirty="0"/>
            </a:p>
          </p:txBody>
        </p:sp>
        <p:sp>
          <p:nvSpPr>
            <p:cNvPr id="109" name="Google Shape;109;p2"/>
            <p:cNvSpPr/>
            <p:nvPr/>
          </p:nvSpPr>
          <p:spPr>
            <a:xfrm>
              <a:off x="0" y="1899640"/>
              <a:ext cx="8061462" cy="781200"/>
            </a:xfrm>
            <a:prstGeom prst="rect">
              <a:avLst/>
            </a:prstGeom>
            <a:solidFill>
              <a:schemeClr val="lt1">
                <a:alpha val="89803"/>
              </a:schemeClr>
            </a:solidFill>
            <a:ln w="25400" cap="flat" cmpd="sng">
              <a:solidFill>
                <a:srgbClr val="4372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403073" y="1442080"/>
              <a:ext cx="5643023" cy="915120"/>
            </a:xfrm>
            <a:prstGeom prst="roundRect">
              <a:avLst>
                <a:gd name="adj" fmla="val 16667"/>
              </a:avLst>
            </a:prstGeom>
            <a:solidFill>
              <a:srgbClr val="3D3B8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txBox="1"/>
            <p:nvPr/>
          </p:nvSpPr>
          <p:spPr>
            <a:xfrm>
              <a:off x="447745" y="1363928"/>
              <a:ext cx="6435138" cy="948600"/>
            </a:xfrm>
            <a:prstGeom prst="rect">
              <a:avLst/>
            </a:prstGeom>
            <a:noFill/>
            <a:ln>
              <a:noFill/>
            </a:ln>
          </p:spPr>
          <p:txBody>
            <a:bodyPr spcFirstLastPara="1" wrap="square" lIns="213275" tIns="0" rIns="213275" bIns="0" anchor="ctr" anchorCtr="0">
              <a:noAutofit/>
            </a:bodyPr>
            <a:lstStyle/>
            <a:p>
              <a:pPr lvl="0">
                <a:lnSpc>
                  <a:spcPct val="90000"/>
                </a:lnSpc>
                <a:buSzPts val="2400"/>
              </a:pPr>
              <a:r>
                <a:rPr lang="es-ES" sz="2400" dirty="0">
                  <a:solidFill>
                    <a:schemeClr val="lt1"/>
                  </a:solidFill>
                </a:rPr>
                <a:t>2. Qué hacer y qué no hacer</a:t>
              </a:r>
              <a:endParaRPr sz="2400" b="0" i="0" u="none" strike="noStrike" cap="none" dirty="0">
                <a:solidFill>
                  <a:schemeClr val="lt1"/>
                </a:solidFill>
                <a:latin typeface="Arial"/>
                <a:ea typeface="Arial"/>
                <a:cs typeface="Arial"/>
                <a:sym typeface="Arial"/>
              </a:endParaRPr>
            </a:p>
          </p:txBody>
        </p:sp>
        <p:sp>
          <p:nvSpPr>
            <p:cNvPr id="112" name="Google Shape;112;p2"/>
            <p:cNvSpPr/>
            <p:nvPr/>
          </p:nvSpPr>
          <p:spPr>
            <a:xfrm>
              <a:off x="0" y="3305800"/>
              <a:ext cx="8061462" cy="781200"/>
            </a:xfrm>
            <a:prstGeom prst="rect">
              <a:avLst/>
            </a:prstGeom>
            <a:solidFill>
              <a:schemeClr val="lt1">
                <a:alpha val="89803"/>
              </a:schemeClr>
            </a:solidFill>
            <a:ln w="25400" cap="flat" cmpd="sng">
              <a:solidFill>
                <a:srgbClr val="4372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03073" y="2848240"/>
              <a:ext cx="5643023" cy="915120"/>
            </a:xfrm>
            <a:prstGeom prst="roundRect">
              <a:avLst>
                <a:gd name="adj" fmla="val 16667"/>
              </a:avLst>
            </a:prstGeom>
            <a:solidFill>
              <a:srgbClr val="3D3B8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txBox="1"/>
            <p:nvPr/>
          </p:nvSpPr>
          <p:spPr>
            <a:xfrm>
              <a:off x="447745" y="2892912"/>
              <a:ext cx="5553679" cy="825776"/>
            </a:xfrm>
            <a:prstGeom prst="rect">
              <a:avLst/>
            </a:prstGeom>
            <a:noFill/>
            <a:ln>
              <a:noFill/>
            </a:ln>
          </p:spPr>
          <p:txBody>
            <a:bodyPr spcFirstLastPara="1" wrap="square" lIns="213275" tIns="0" rIns="213275" bIns="0" anchor="ctr" anchorCtr="0">
              <a:noAutofit/>
            </a:bodyPr>
            <a:lstStyle/>
            <a:p>
              <a:pPr>
                <a:lnSpc>
                  <a:spcPct val="90000"/>
                </a:lnSpc>
                <a:buSzPts val="2400"/>
              </a:pPr>
              <a:r>
                <a:rPr lang="es-ES" sz="2400" dirty="0">
                  <a:solidFill>
                    <a:schemeClr val="lt1"/>
                  </a:solidFill>
                </a:rPr>
                <a:t>3. Plan de emergencia</a:t>
              </a:r>
              <a:endParaRPr lang="es-ES" sz="2400" dirty="0"/>
            </a:p>
          </p:txBody>
        </p:sp>
      </p:grpSp>
      <p:pic>
        <p:nvPicPr>
          <p:cNvPr id="4" name="Sonido grabado">
            <a:hlinkClick r:id="" action="ppaction://media"/>
            <a:extLst>
              <a:ext uri="{FF2B5EF4-FFF2-40B4-BE49-F238E27FC236}">
                <a16:creationId xmlns:a16="http://schemas.microsoft.com/office/drawing/2014/main" id="{6EBAE28D-66FA-C565-993D-2D787EC80D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8470" y="101923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105" name="Google Shape;105;p2" descr="Table of contents:&#10;1. Introduction and Background&#10;2. Fundamentals and Theoretical Basis&#10;3. Conclusions&#10;"/>
          <p:cNvGrpSpPr/>
          <p:nvPr/>
        </p:nvGrpSpPr>
        <p:grpSpPr>
          <a:xfrm>
            <a:off x="2062984" y="2325770"/>
            <a:ext cx="6046097" cy="3038310"/>
            <a:chOff x="0" y="35920"/>
            <a:chExt cx="8061462" cy="4051080"/>
          </a:xfrm>
        </p:grpSpPr>
        <p:sp>
          <p:nvSpPr>
            <p:cNvPr id="106" name="Google Shape;106;p2"/>
            <p:cNvSpPr/>
            <p:nvPr/>
          </p:nvSpPr>
          <p:spPr>
            <a:xfrm>
              <a:off x="0" y="493480"/>
              <a:ext cx="8061462" cy="781200"/>
            </a:xfrm>
            <a:prstGeom prst="rect">
              <a:avLst/>
            </a:prstGeom>
            <a:solidFill>
              <a:schemeClr val="lt1">
                <a:alpha val="89803"/>
              </a:schemeClr>
            </a:solidFill>
            <a:ln w="25400" cap="flat" cmpd="sng">
              <a:solidFill>
                <a:srgbClr val="4372C3"/>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07" name="Google Shape;107;p2"/>
            <p:cNvSpPr/>
            <p:nvPr/>
          </p:nvSpPr>
          <p:spPr>
            <a:xfrm>
              <a:off x="403073" y="35920"/>
              <a:ext cx="5643023" cy="915120"/>
            </a:xfrm>
            <a:prstGeom prst="roundRect">
              <a:avLst>
                <a:gd name="adj" fmla="val 16667"/>
              </a:avLst>
            </a:prstGeom>
            <a:solidFill>
              <a:srgbClr val="3D3B80"/>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08" name="Google Shape;108;p2"/>
            <p:cNvSpPr txBox="1"/>
            <p:nvPr/>
          </p:nvSpPr>
          <p:spPr>
            <a:xfrm>
              <a:off x="447745" y="80592"/>
              <a:ext cx="6285971" cy="825776"/>
            </a:xfrm>
            <a:prstGeom prst="rect">
              <a:avLst/>
            </a:prstGeom>
            <a:noFill/>
            <a:ln>
              <a:noFill/>
            </a:ln>
          </p:spPr>
          <p:txBody>
            <a:bodyPr spcFirstLastPara="1" wrap="square" lIns="159956" tIns="0" rIns="159956" bIns="0" anchor="ctr" anchorCtr="0">
              <a:noAutofit/>
            </a:bodyPr>
            <a:lstStyle/>
            <a:p>
              <a:pPr>
                <a:lnSpc>
                  <a:spcPct val="90000"/>
                </a:lnSpc>
                <a:buSzPts val="2400"/>
              </a:pPr>
              <a:r>
                <a:rPr lang="en-US" sz="2400" dirty="0">
                  <a:solidFill>
                    <a:schemeClr val="bg1"/>
                  </a:solidFill>
                </a:rPr>
                <a:t>4. Plan de </a:t>
              </a:r>
              <a:r>
                <a:rPr lang="en-US" sz="2400" dirty="0" err="1">
                  <a:solidFill>
                    <a:schemeClr val="bg1"/>
                  </a:solidFill>
                </a:rPr>
                <a:t>evacuación</a:t>
              </a:r>
              <a:endParaRPr sz="2400" dirty="0"/>
            </a:p>
          </p:txBody>
        </p:sp>
        <p:sp>
          <p:nvSpPr>
            <p:cNvPr id="109" name="Google Shape;109;p2"/>
            <p:cNvSpPr/>
            <p:nvPr/>
          </p:nvSpPr>
          <p:spPr>
            <a:xfrm>
              <a:off x="0" y="1899640"/>
              <a:ext cx="8061462" cy="781200"/>
            </a:xfrm>
            <a:prstGeom prst="rect">
              <a:avLst/>
            </a:prstGeom>
            <a:solidFill>
              <a:schemeClr val="lt1">
                <a:alpha val="89803"/>
              </a:schemeClr>
            </a:solidFill>
            <a:ln w="25400" cap="flat" cmpd="sng">
              <a:solidFill>
                <a:srgbClr val="4372C3"/>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10" name="Google Shape;110;p2"/>
            <p:cNvSpPr/>
            <p:nvPr/>
          </p:nvSpPr>
          <p:spPr>
            <a:xfrm>
              <a:off x="403073" y="1442080"/>
              <a:ext cx="7382203" cy="915120"/>
            </a:xfrm>
            <a:prstGeom prst="roundRect">
              <a:avLst>
                <a:gd name="adj" fmla="val 16667"/>
              </a:avLst>
            </a:prstGeom>
            <a:solidFill>
              <a:srgbClr val="3D3B80"/>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11" name="Google Shape;111;p2"/>
            <p:cNvSpPr txBox="1"/>
            <p:nvPr/>
          </p:nvSpPr>
          <p:spPr>
            <a:xfrm>
              <a:off x="447745" y="1486752"/>
              <a:ext cx="6994631" cy="825776"/>
            </a:xfrm>
            <a:prstGeom prst="rect">
              <a:avLst/>
            </a:prstGeom>
            <a:noFill/>
            <a:ln>
              <a:noFill/>
            </a:ln>
          </p:spPr>
          <p:txBody>
            <a:bodyPr spcFirstLastPara="1" wrap="square" lIns="159956" tIns="0" rIns="159956" bIns="0" anchor="ctr" anchorCtr="0">
              <a:noAutofit/>
            </a:bodyPr>
            <a:lstStyle/>
            <a:p>
              <a:pPr>
                <a:lnSpc>
                  <a:spcPct val="90000"/>
                </a:lnSpc>
                <a:buSzPts val="2400"/>
              </a:pPr>
              <a:r>
                <a:rPr lang="en-US" sz="2400" dirty="0">
                  <a:solidFill>
                    <a:schemeClr val="bg1"/>
                  </a:solidFill>
                </a:rPr>
                <a:t>5. </a:t>
              </a:r>
              <a:r>
                <a:rPr lang="en-US" sz="2400" dirty="0" err="1">
                  <a:solidFill>
                    <a:schemeClr val="bg1"/>
                  </a:solidFill>
                </a:rPr>
                <a:t>Actividades</a:t>
              </a:r>
              <a:r>
                <a:rPr lang="en-US" sz="2400" dirty="0">
                  <a:solidFill>
                    <a:schemeClr val="bg1"/>
                  </a:solidFill>
                </a:rPr>
                <a:t> </a:t>
              </a:r>
              <a:r>
                <a:rPr lang="en-US" sz="2400" dirty="0" err="1">
                  <a:solidFill>
                    <a:schemeClr val="bg1"/>
                  </a:solidFill>
                </a:rPr>
                <a:t>prácticas</a:t>
              </a:r>
              <a:endParaRPr lang="en-US" sz="2400" dirty="0">
                <a:solidFill>
                  <a:schemeClr val="bg1"/>
                </a:solidFill>
              </a:endParaRPr>
            </a:p>
          </p:txBody>
        </p:sp>
        <p:sp>
          <p:nvSpPr>
            <p:cNvPr id="112" name="Google Shape;112;p2"/>
            <p:cNvSpPr/>
            <p:nvPr/>
          </p:nvSpPr>
          <p:spPr>
            <a:xfrm>
              <a:off x="0" y="3305800"/>
              <a:ext cx="8061462" cy="781200"/>
            </a:xfrm>
            <a:prstGeom prst="rect">
              <a:avLst/>
            </a:prstGeom>
            <a:solidFill>
              <a:schemeClr val="lt1">
                <a:alpha val="89803"/>
              </a:schemeClr>
            </a:solidFill>
            <a:ln w="25400" cap="flat" cmpd="sng">
              <a:solidFill>
                <a:srgbClr val="4372C3"/>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13" name="Google Shape;113;p2"/>
            <p:cNvSpPr/>
            <p:nvPr/>
          </p:nvSpPr>
          <p:spPr>
            <a:xfrm>
              <a:off x="403073" y="2848240"/>
              <a:ext cx="7382203" cy="915120"/>
            </a:xfrm>
            <a:prstGeom prst="roundRect">
              <a:avLst>
                <a:gd name="adj" fmla="val 16667"/>
              </a:avLst>
            </a:prstGeom>
            <a:solidFill>
              <a:srgbClr val="3D3B80"/>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14" name="Google Shape;114;p2"/>
            <p:cNvSpPr txBox="1"/>
            <p:nvPr/>
          </p:nvSpPr>
          <p:spPr>
            <a:xfrm>
              <a:off x="447745" y="2892912"/>
              <a:ext cx="7337531" cy="825776"/>
            </a:xfrm>
            <a:prstGeom prst="rect">
              <a:avLst/>
            </a:prstGeom>
            <a:noFill/>
            <a:ln>
              <a:noFill/>
            </a:ln>
          </p:spPr>
          <p:txBody>
            <a:bodyPr spcFirstLastPara="1" wrap="square" lIns="159956" tIns="0" rIns="159956" bIns="0" anchor="ctr" anchorCtr="0">
              <a:noAutofit/>
            </a:bodyPr>
            <a:lstStyle/>
            <a:p>
              <a:pPr>
                <a:lnSpc>
                  <a:spcPct val="150000"/>
                </a:lnSpc>
              </a:pPr>
              <a:r>
                <a:rPr lang="en-US" sz="2400" dirty="0">
                  <a:solidFill>
                    <a:schemeClr val="bg1"/>
                  </a:solidFill>
                </a:rPr>
                <a:t>6. </a:t>
              </a:r>
              <a:r>
                <a:rPr lang="en-US" sz="2400" dirty="0" err="1">
                  <a:solidFill>
                    <a:schemeClr val="bg1"/>
                  </a:solidFill>
                </a:rPr>
                <a:t>Conlcusiones</a:t>
              </a:r>
              <a:endParaRPr lang="en-US" sz="2400" dirty="0">
                <a:solidFill>
                  <a:schemeClr val="bg1"/>
                </a:solidFill>
              </a:endParaRPr>
            </a:p>
          </p:txBody>
        </p:sp>
      </p:grpSp>
      <p:pic>
        <p:nvPicPr>
          <p:cNvPr id="6" name="Sonido grabado">
            <a:hlinkClick r:id="" action="ppaction://media"/>
            <a:extLst>
              <a:ext uri="{FF2B5EF4-FFF2-40B4-BE49-F238E27FC236}">
                <a16:creationId xmlns:a16="http://schemas.microsoft.com/office/drawing/2014/main" id="{6636CFBB-891A-9509-A94E-30410E3193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9925" y="995507"/>
            <a:ext cx="487363" cy="487363"/>
          </a:xfrm>
          <a:prstGeom prst="rect">
            <a:avLst/>
          </a:prstGeom>
        </p:spPr>
      </p:pic>
    </p:spTree>
    <p:extLst>
      <p:ext uri="{BB962C8B-B14F-4D97-AF65-F5344CB8AC3E}">
        <p14:creationId xmlns:p14="http://schemas.microsoft.com/office/powerpoint/2010/main" val="48403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0;p3">
            <a:extLst>
              <a:ext uri="{FF2B5EF4-FFF2-40B4-BE49-F238E27FC236}">
                <a16:creationId xmlns:a16="http://schemas.microsoft.com/office/drawing/2014/main" id="{B567A893-3788-1366-C820-71EDFC41970C}"/>
              </a:ext>
            </a:extLst>
          </p:cNvPr>
          <p:cNvSpPr txBox="1">
            <a:spLocks/>
          </p:cNvSpPr>
          <p:nvPr/>
        </p:nvSpPr>
        <p:spPr>
          <a:xfrm>
            <a:off x="1966246" y="1804438"/>
            <a:ext cx="4129755" cy="392385"/>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n-US" sz="2100" b="1" dirty="0">
                <a:solidFill>
                  <a:schemeClr val="dk1"/>
                </a:solidFill>
                <a:latin typeface="Calibri"/>
                <a:ea typeface="Calibri"/>
                <a:cs typeface="Calibri"/>
                <a:sym typeface="Calibri"/>
              </a:rPr>
              <a:t>1. </a:t>
            </a:r>
            <a:r>
              <a:rPr lang="en-US" sz="2100" b="1" dirty="0" err="1">
                <a:solidFill>
                  <a:schemeClr val="dk1"/>
                </a:solidFill>
                <a:latin typeface="Calibri"/>
                <a:ea typeface="Calibri"/>
                <a:cs typeface="Calibri"/>
                <a:sym typeface="Calibri"/>
              </a:rPr>
              <a:t>Introducción</a:t>
            </a:r>
            <a:endParaRPr lang="en-US" sz="1050" dirty="0"/>
          </a:p>
        </p:txBody>
      </p:sp>
      <p:sp>
        <p:nvSpPr>
          <p:cNvPr id="3" name="Dreptunghi 2">
            <a:extLst>
              <a:ext uri="{FF2B5EF4-FFF2-40B4-BE49-F238E27FC236}">
                <a16:creationId xmlns:a16="http://schemas.microsoft.com/office/drawing/2014/main" id="{7F9D1D73-1E5C-F6FC-57A9-7C9328C442D5}"/>
              </a:ext>
            </a:extLst>
          </p:cNvPr>
          <p:cNvSpPr/>
          <p:nvPr/>
        </p:nvSpPr>
        <p:spPr>
          <a:xfrm>
            <a:off x="1966246" y="2196824"/>
            <a:ext cx="5661375" cy="3724096"/>
          </a:xfrm>
          <a:prstGeom prst="rect">
            <a:avLst/>
          </a:prstGeom>
        </p:spPr>
        <p:txBody>
          <a:bodyPr wrap="square">
            <a:spAutoFit/>
          </a:bodyPr>
          <a:lstStyle/>
          <a:p>
            <a:pPr algn="just"/>
            <a:r>
              <a:rPr lang="es-ES" sz="1600" dirty="0"/>
              <a:t>Cuando ocurre un desastre (un terremoto, una inundación, un incendio), la primera prioridad, para todos, es cubrir sus necesidades básicas (alimentos, agua, refugio). Las personas con discapacidad visual y auditiva u otras discapacidades también deben estar preparadas para satisfacer sus necesidades específicas ante desastres naturales.</a:t>
            </a:r>
          </a:p>
          <a:p>
            <a:pPr algn="just"/>
            <a:r>
              <a:rPr lang="es-ES" sz="1600" dirty="0"/>
              <a:t>
Por lo tanto, la mejor manera de hacer frente a un desastre es aprender sobre los desafíos que podría enfrentar, incluso si no puede usar su hogar y sus pertenencias personales. La preparación para emergencias es una responsabilidad compartida, si tiene un cuidador y si se trata de una persona con discapacidad. </a:t>
            </a:r>
            <a:r>
              <a:rPr lang="es-ES" sz="1200" dirty="0"/>
              <a:t>
</a:t>
            </a:r>
            <a:endParaRPr lang="en-GB" sz="1650" dirty="0"/>
          </a:p>
        </p:txBody>
      </p:sp>
      <p:pic>
        <p:nvPicPr>
          <p:cNvPr id="6" name="Picture 4" descr="Icon&#10;&#10;Description automatically generated">
            <a:extLst>
              <a:ext uri="{FF2B5EF4-FFF2-40B4-BE49-F238E27FC236}">
                <a16:creationId xmlns:a16="http://schemas.microsoft.com/office/drawing/2014/main" id="{5E3D171D-0BD7-5947-8A7A-F0D14C5458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6955" y="2936174"/>
            <a:ext cx="1600200" cy="1383618"/>
          </a:xfrm>
          <a:prstGeom prst="rect">
            <a:avLst/>
          </a:prstGeom>
        </p:spPr>
      </p:pic>
      <p:pic>
        <p:nvPicPr>
          <p:cNvPr id="4" name="Sonido grabado">
            <a:hlinkClick r:id="" action="ppaction://media"/>
            <a:extLst>
              <a:ext uri="{FF2B5EF4-FFF2-40B4-BE49-F238E27FC236}">
                <a16:creationId xmlns:a16="http://schemas.microsoft.com/office/drawing/2014/main" id="{00367453-FF95-3D74-361E-B25A22EBE7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68107" y="1235653"/>
            <a:ext cx="487363" cy="487363"/>
          </a:xfrm>
          <a:prstGeom prst="rect">
            <a:avLst/>
          </a:prstGeom>
        </p:spPr>
      </p:pic>
    </p:spTree>
    <p:extLst>
      <p:ext uri="{BB962C8B-B14F-4D97-AF65-F5344CB8AC3E}">
        <p14:creationId xmlns:p14="http://schemas.microsoft.com/office/powerpoint/2010/main" val="351008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009233" y="2570698"/>
            <a:ext cx="7972967" cy="4031873"/>
          </a:xfrm>
          <a:prstGeom prst="rect">
            <a:avLst/>
          </a:prstGeom>
        </p:spPr>
        <p:txBody>
          <a:bodyPr wrap="square">
            <a:spAutoFit/>
          </a:bodyPr>
          <a:lstStyle/>
          <a:p>
            <a:pPr algn="just"/>
            <a:r>
              <a:rPr lang="en-US" sz="1600" b="1" i="1" dirty="0"/>
              <a:t>PIENSA PARA SABER 
</a:t>
            </a:r>
          </a:p>
          <a:p>
            <a:pPr marL="214313" indent="-214313" algn="just">
              <a:buFont typeface="Arial" panose="020B0604020202020204" pitchFamily="34" charset="0"/>
              <a:buChar char="•"/>
            </a:pPr>
            <a:r>
              <a:rPr lang="es-ES" sz="1600" dirty="0"/>
              <a:t> Las personas con discapacidad a menudo necesitan más tiempo que otras para hacer los preparativos necesarios en una emergencia.
 Las personas sordas o con discapacidad auditiva pueden no recibir advertencias tempranas de desastres e instrucciones de emergencia, porque las advertencias a menudo se dan por medios audibles, como sirenas y anuncios de radio.
 Las personas ciegas o con discapacidad visual pueden desorientarse o confundirse y pueden ser extremadamente reacias a abandonar un entorno familiar cuando la solicitud de evacuación proviene de extraños. 
 Las ayudas o equipos para personas con discapacidad pueden no estar funcionando después de ocurre un desastre o pueden ser insuficientes para fines de emergencia.
 Nunca hay que privar a una persona con una discapacidad de sus ayudas de asistencia: sillas de ruedas, bastones, audífonos, medicamentos, alimentos dietéticos especiales, suministros urinarios, animales de servicio, etc.</a:t>
            </a:r>
            <a:endParaRPr lang="el-GR" sz="1600"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5</a:t>
            </a:fld>
            <a:endParaRPr lang="el-GR"/>
          </a:p>
        </p:txBody>
      </p:sp>
      <p:sp>
        <p:nvSpPr>
          <p:cNvPr id="5" name="Google Shape;120;p3">
            <a:extLst>
              <a:ext uri="{FF2B5EF4-FFF2-40B4-BE49-F238E27FC236}">
                <a16:creationId xmlns:a16="http://schemas.microsoft.com/office/drawing/2014/main" id="{730C4140-545F-2770-DE8D-202DDEBC1D1E}"/>
              </a:ext>
            </a:extLst>
          </p:cNvPr>
          <p:cNvSpPr txBox="1">
            <a:spLocks/>
          </p:cNvSpPr>
          <p:nvPr/>
        </p:nvSpPr>
        <p:spPr>
          <a:xfrm>
            <a:off x="1966246" y="1804438"/>
            <a:ext cx="4129755" cy="715550"/>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s-ES" sz="2100" b="1" dirty="0">
                <a:solidFill>
                  <a:schemeClr val="dk1"/>
                </a:solidFill>
                <a:latin typeface="Calibri"/>
                <a:ea typeface="Calibri"/>
                <a:cs typeface="Calibri"/>
                <a:sym typeface="Calibri"/>
              </a:rPr>
              <a:t>2. ¿Qué hacer y qué no hacer?
</a:t>
            </a:r>
            <a:endParaRPr lang="en-US" sz="1050" dirty="0"/>
          </a:p>
        </p:txBody>
      </p:sp>
      <p:pic>
        <p:nvPicPr>
          <p:cNvPr id="3" name="Sonido grabado">
            <a:hlinkClick r:id="" action="ppaction://media"/>
            <a:extLst>
              <a:ext uri="{FF2B5EF4-FFF2-40B4-BE49-F238E27FC236}">
                <a16:creationId xmlns:a16="http://schemas.microsoft.com/office/drawing/2014/main" id="{47922940-704D-21F5-0764-639CC779F7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66437" y="73688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009233" y="2704327"/>
            <a:ext cx="7972967" cy="2169825"/>
          </a:xfrm>
          <a:prstGeom prst="rect">
            <a:avLst/>
          </a:prstGeom>
        </p:spPr>
        <p:txBody>
          <a:bodyPr wrap="square">
            <a:spAutoFit/>
          </a:bodyPr>
          <a:lstStyle/>
          <a:p>
            <a:pPr lvl="1" algn="just"/>
            <a:r>
              <a:rPr lang="en-US" sz="1500" b="1" i="1" dirty="0"/>
              <a:t>COSAS QUE HACER</a:t>
            </a:r>
          </a:p>
          <a:p>
            <a:pPr algn="just"/>
            <a:endParaRPr lang="en-US" sz="1500" b="1" i="1" dirty="0"/>
          </a:p>
          <a:p>
            <a:pPr algn="just"/>
            <a:r>
              <a:rPr lang="es-ES" sz="1500" dirty="0"/>
              <a:t>Algunas cosas básicas que todos pueden hacer para estar listos son:
 - Prepare un plan de emergencia.
 - Prepare un kit de emergencia y una bolsa para llevar.
 - Organice con su familia, amigos, cuidadores su punto de encuentro.
 - Identifique cómo se comunicarán entre sí.
</a:t>
            </a:r>
            <a:endParaRPr lang="el-GR" sz="1350"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6</a:t>
            </a:fld>
            <a:endParaRPr lang="el-GR"/>
          </a:p>
        </p:txBody>
      </p:sp>
      <p:sp>
        <p:nvSpPr>
          <p:cNvPr id="5" name="Google Shape;120;p3">
            <a:extLst>
              <a:ext uri="{FF2B5EF4-FFF2-40B4-BE49-F238E27FC236}">
                <a16:creationId xmlns:a16="http://schemas.microsoft.com/office/drawing/2014/main" id="{730C4140-545F-2770-DE8D-202DDEBC1D1E}"/>
              </a:ext>
            </a:extLst>
          </p:cNvPr>
          <p:cNvSpPr txBox="1">
            <a:spLocks/>
          </p:cNvSpPr>
          <p:nvPr/>
        </p:nvSpPr>
        <p:spPr>
          <a:xfrm>
            <a:off x="1966246" y="1804438"/>
            <a:ext cx="4129755" cy="392385"/>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s-ES" sz="2100" b="1" dirty="0">
                <a:solidFill>
                  <a:schemeClr val="dk1"/>
                </a:solidFill>
                <a:latin typeface="Calibri"/>
                <a:ea typeface="Calibri"/>
                <a:cs typeface="Calibri"/>
                <a:sym typeface="Calibri"/>
              </a:rPr>
              <a:t>2. ¿Qué hacer y qué no hacer?</a:t>
            </a:r>
            <a:endParaRPr lang="en-US" sz="1050" dirty="0"/>
          </a:p>
        </p:txBody>
      </p:sp>
      <p:pic>
        <p:nvPicPr>
          <p:cNvPr id="3" name="Picture 5" descr="A picture containing text, items&#10;&#10;Description automatically generated">
            <a:extLst>
              <a:ext uri="{FF2B5EF4-FFF2-40B4-BE49-F238E27FC236}">
                <a16:creationId xmlns:a16="http://schemas.microsoft.com/office/drawing/2014/main" id="{84764254-47E4-4036-ADC1-CE909BB7F9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8848" y="2960821"/>
            <a:ext cx="1899755" cy="1278542"/>
          </a:xfrm>
          <a:prstGeom prst="rect">
            <a:avLst/>
          </a:prstGeom>
        </p:spPr>
      </p:pic>
      <p:pic>
        <p:nvPicPr>
          <p:cNvPr id="7" name="Sonido grabado">
            <a:hlinkClick r:id="" action="ppaction://media"/>
            <a:extLst>
              <a:ext uri="{FF2B5EF4-FFF2-40B4-BE49-F238E27FC236}">
                <a16:creationId xmlns:a16="http://schemas.microsoft.com/office/drawing/2014/main" id="{A44DC424-FEC5-6081-8F8D-7F03F14046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54434" y="1189471"/>
            <a:ext cx="487363" cy="487363"/>
          </a:xfrm>
          <a:prstGeom prst="rect">
            <a:avLst/>
          </a:prstGeom>
        </p:spPr>
      </p:pic>
    </p:spTree>
    <p:extLst>
      <p:ext uri="{BB962C8B-B14F-4D97-AF65-F5344CB8AC3E}">
        <p14:creationId xmlns:p14="http://schemas.microsoft.com/office/powerpoint/2010/main" val="333773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712597" y="2238183"/>
            <a:ext cx="8326755" cy="3508653"/>
          </a:xfrm>
          <a:prstGeom prst="rect">
            <a:avLst/>
          </a:prstGeom>
        </p:spPr>
        <p:txBody>
          <a:bodyPr wrap="square">
            <a:spAutoFit/>
          </a:bodyPr>
          <a:lstStyle/>
          <a:p>
            <a:pPr lvl="0" fontAlgn="base">
              <a:spcBef>
                <a:spcPct val="0"/>
              </a:spcBef>
              <a:spcAft>
                <a:spcPct val="0"/>
              </a:spcAft>
            </a:pPr>
            <a:r>
              <a:rPr lang="es-ES" sz="1500" b="1" i="1" u="sng" dirty="0">
                <a:solidFill>
                  <a:srgbClr val="333333"/>
                </a:solidFill>
                <a:ea typeface="Times New Roman" pitchFamily="18" charset="0"/>
                <a:cs typeface="Times New Roman" pitchFamily="18" charset="0"/>
              </a:rPr>
              <a:t>Su plan de emergencia si tiene discapacidad auditiva
</a:t>
            </a:r>
            <a:r>
              <a:rPr lang="es-ES" sz="1500" dirty="0">
                <a:solidFill>
                  <a:srgbClr val="333333"/>
                </a:solidFill>
                <a:ea typeface="Times New Roman" pitchFamily="18" charset="0"/>
                <a:cs typeface="Times New Roman" pitchFamily="18" charset="0"/>
              </a:rPr>
              <a:t>- </a:t>
            </a:r>
            <a:r>
              <a:rPr lang="es-ES" sz="1500" dirty="0">
                <a:cs typeface="Arial" pitchFamily="34" charset="0"/>
              </a:rPr>
              <a:t>Informe a otros sobre su pérdida auditiva mediante gestos.
- Use un lápiz y papel a mano para la comunicación escrita.
- Tenga con usted una nota impermeable con su lista de contactos. 
- Revise a menudo su dispositivo auditivo, si usa uno.
</a:t>
            </a:r>
            <a:endParaRPr lang="en-US" sz="1500" dirty="0">
              <a:solidFill>
                <a:srgbClr val="333333"/>
              </a:solidFill>
              <a:cs typeface="Times New Roman" pitchFamily="18" charset="0"/>
            </a:endParaRPr>
          </a:p>
          <a:p>
            <a:pPr defTabSz="685800" fontAlgn="base">
              <a:spcBef>
                <a:spcPct val="0"/>
              </a:spcBef>
              <a:spcAft>
                <a:spcPct val="0"/>
              </a:spcAft>
            </a:pPr>
            <a:r>
              <a:rPr lang="es-ES" sz="1500" b="1" i="1" u="sng" dirty="0">
                <a:solidFill>
                  <a:srgbClr val="333333"/>
                </a:solidFill>
                <a:ea typeface="Times New Roman" pitchFamily="18" charset="0"/>
                <a:cs typeface="Times New Roman" pitchFamily="18" charset="0"/>
              </a:rPr>
              <a:t>Qué hacer para ayudar a una persona con discapacidad auditiva
</a:t>
            </a:r>
            <a:r>
              <a:rPr lang="es-ES" sz="1500" dirty="0">
                <a:solidFill>
                  <a:srgbClr val="333333"/>
                </a:solidFill>
                <a:ea typeface="Times New Roman" pitchFamily="18" charset="0"/>
                <a:cs typeface="Times New Roman" pitchFamily="18" charset="0"/>
              </a:rPr>
              <a:t>- Obtenga la atención de la persona acercándose desde el frente y usando gestos o tocando suavemente. 
- Acércate a la persona, ya que puede confiar en la lectura de labios.
- Habla claro y no grites, sé natural.
- Los audífonos amplifican los sonidos y pueden crear un choque físico para el usuario, por lo que no haga ruidos fuertes. 
</a:t>
            </a:r>
            <a:endParaRPr lang="en-US" sz="1350" dirty="0">
              <a:solidFill>
                <a:srgbClr val="333333"/>
              </a:solidFill>
              <a:cs typeface="Times New Roman" pitchFamily="18" charset="0"/>
            </a:endParaRPr>
          </a:p>
          <a:p>
            <a:pPr marL="214313" indent="-214313" algn="just">
              <a:buFont typeface="Arial" panose="020B0604020202020204" pitchFamily="34" charset="0"/>
              <a:buChar char="•"/>
            </a:pPr>
            <a:endParaRPr lang="el-GR" sz="1350"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7</a:t>
            </a:fld>
            <a:endParaRPr lang="el-GR"/>
          </a:p>
        </p:txBody>
      </p:sp>
      <p:sp>
        <p:nvSpPr>
          <p:cNvPr id="5" name="Google Shape;120;p3">
            <a:extLst>
              <a:ext uri="{FF2B5EF4-FFF2-40B4-BE49-F238E27FC236}">
                <a16:creationId xmlns:a16="http://schemas.microsoft.com/office/drawing/2014/main" id="{730C4140-545F-2770-DE8D-202DDEBC1D1E}"/>
              </a:ext>
            </a:extLst>
          </p:cNvPr>
          <p:cNvSpPr txBox="1">
            <a:spLocks/>
          </p:cNvSpPr>
          <p:nvPr/>
        </p:nvSpPr>
        <p:spPr>
          <a:xfrm>
            <a:off x="1966246" y="1804438"/>
            <a:ext cx="4129755" cy="715550"/>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s-ES" sz="2100" b="1" dirty="0">
                <a:solidFill>
                  <a:schemeClr val="dk1"/>
                </a:solidFill>
                <a:latin typeface="Calibri"/>
                <a:ea typeface="Calibri"/>
                <a:cs typeface="Calibri"/>
                <a:sym typeface="Calibri"/>
              </a:rPr>
              <a:t>3. Plan de emergencia
</a:t>
            </a:r>
            <a:endParaRPr lang="en-US" sz="1050" dirty="0"/>
          </a:p>
        </p:txBody>
      </p:sp>
      <p:pic>
        <p:nvPicPr>
          <p:cNvPr id="3" name="Picture 4" descr="A picture containing text, vector graphics, businesscard&#10;&#10;Description automatically generated">
            <a:extLst>
              <a:ext uri="{FF2B5EF4-FFF2-40B4-BE49-F238E27FC236}">
                <a16:creationId xmlns:a16="http://schemas.microsoft.com/office/drawing/2014/main" id="{5ED6BB27-ED53-9289-5A52-DC98BB9B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0650" y="2238182"/>
            <a:ext cx="944724" cy="1053731"/>
          </a:xfrm>
          <a:prstGeom prst="rect">
            <a:avLst/>
          </a:prstGeom>
        </p:spPr>
      </p:pic>
      <p:pic>
        <p:nvPicPr>
          <p:cNvPr id="6" name="Sonido grabado">
            <a:hlinkClick r:id="" action="ppaction://media"/>
            <a:extLst>
              <a:ext uri="{FF2B5EF4-FFF2-40B4-BE49-F238E27FC236}">
                <a16:creationId xmlns:a16="http://schemas.microsoft.com/office/drawing/2014/main" id="{788D4034-DD27-4B9F-6291-D516D086F0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8180" y="1078634"/>
            <a:ext cx="487363" cy="487363"/>
          </a:xfrm>
          <a:prstGeom prst="rect">
            <a:avLst/>
          </a:prstGeom>
        </p:spPr>
      </p:pic>
    </p:spTree>
    <p:extLst>
      <p:ext uri="{BB962C8B-B14F-4D97-AF65-F5344CB8AC3E}">
        <p14:creationId xmlns:p14="http://schemas.microsoft.com/office/powerpoint/2010/main" val="219055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712597" y="2238182"/>
            <a:ext cx="8326755" cy="3300904"/>
          </a:xfrm>
          <a:prstGeom prst="rect">
            <a:avLst/>
          </a:prstGeom>
        </p:spPr>
        <p:txBody>
          <a:bodyPr wrap="square">
            <a:spAutoFit/>
          </a:bodyPr>
          <a:lstStyle/>
          <a:p>
            <a:pPr lvl="0" fontAlgn="base">
              <a:spcBef>
                <a:spcPct val="0"/>
              </a:spcBef>
              <a:spcAft>
                <a:spcPct val="0"/>
              </a:spcAft>
            </a:pPr>
            <a:r>
              <a:rPr lang="es-ES" sz="1500" b="1" i="1" u="sng" dirty="0">
                <a:solidFill>
                  <a:srgbClr val="333333"/>
                </a:solidFill>
                <a:ea typeface="Times New Roman" pitchFamily="18" charset="0"/>
                <a:cs typeface="Times New Roman" pitchFamily="18" charset="0"/>
              </a:rPr>
              <a:t>Su plan de emergencia si tiene discapacidad visual 
</a:t>
            </a:r>
            <a:endParaRPr lang="en-US" sz="1350" dirty="0">
              <a:cs typeface="Arial" pitchFamily="34" charset="0"/>
            </a:endParaRPr>
          </a:p>
          <a:p>
            <a:pPr marL="257175" indent="-257175" defTabSz="685800" fontAlgn="base">
              <a:spcBef>
                <a:spcPct val="0"/>
              </a:spcBef>
              <a:spcAft>
                <a:spcPct val="0"/>
              </a:spcAft>
              <a:buFont typeface="Arial" panose="020B0604020202020204" pitchFamily="34" charset="0"/>
              <a:buChar char="•"/>
            </a:pPr>
            <a:r>
              <a:rPr lang="es-ES" sz="1350" dirty="0">
                <a:cs typeface="Arial" pitchFamily="34" charset="0"/>
              </a:rPr>
              <a:t>Familiarícese de antemano con las rutas, ubicaciones y salidas de cualquier edificio que use más.
Identifique que sabe de dónde y cómo apaga las válvulas de gas, electricidad y agua. 
Si usa un bastón, tenga uno más largo, para usarlo en su plan de emergencia e identificar los obstáculos (muebles, piso dañado, etc.).
Entrene a su animal de servicio, si tiene uno, cómo guiarlo en estas situaciones. </a:t>
            </a:r>
            <a:endParaRPr lang="en-US" dirty="0">
              <a:solidFill>
                <a:srgbClr val="333333"/>
              </a:solidFill>
              <a:cs typeface="Times New Roman" pitchFamily="18" charset="0"/>
            </a:endParaRPr>
          </a:p>
          <a:p>
            <a:r>
              <a:rPr lang="es-ES" sz="1500" b="1" i="1" u="sng" dirty="0"/>
              <a:t>Ayudar a una persona con una discapacidad visual: qué hacer
</a:t>
            </a:r>
            <a:endParaRPr lang="en-US" sz="1500" b="1" i="1" u="sng" dirty="0"/>
          </a:p>
          <a:p>
            <a:pPr marL="257175" indent="-257175">
              <a:buFont typeface="Arial" panose="020B0604020202020204" pitchFamily="34" charset="0"/>
              <a:buChar char="•"/>
            </a:pPr>
            <a:r>
              <a:rPr lang="es-ES" sz="1350" dirty="0"/>
              <a:t>Nunca agarre a una persona con pérdida de visión o grite: hable con claridad y sea específico si necesita instrucciones / órdenes. 
Guía a una persona ofreciéndole tu brazo y camina a su ritmo.
Esté atento a los obstáculos con los que la persona podría tropezar. 
Tal vez la persona es sordociega, por lo que puede trazar letras en su mano con el dedo. 
No separe al animal de servicio de su dueño.</a:t>
            </a:r>
            <a:endParaRPr lang="el-GR" sz="1350"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8</a:t>
            </a:fld>
            <a:endParaRPr lang="el-GR"/>
          </a:p>
        </p:txBody>
      </p:sp>
      <p:sp>
        <p:nvSpPr>
          <p:cNvPr id="5" name="Google Shape;120;p3">
            <a:extLst>
              <a:ext uri="{FF2B5EF4-FFF2-40B4-BE49-F238E27FC236}">
                <a16:creationId xmlns:a16="http://schemas.microsoft.com/office/drawing/2014/main" id="{730C4140-545F-2770-DE8D-202DDEBC1D1E}"/>
              </a:ext>
            </a:extLst>
          </p:cNvPr>
          <p:cNvSpPr txBox="1">
            <a:spLocks/>
          </p:cNvSpPr>
          <p:nvPr/>
        </p:nvSpPr>
        <p:spPr>
          <a:xfrm>
            <a:off x="1966246" y="1804438"/>
            <a:ext cx="4129755" cy="715550"/>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s-ES" sz="2100" b="1" dirty="0">
                <a:solidFill>
                  <a:schemeClr val="dk1"/>
                </a:solidFill>
                <a:latin typeface="Calibri"/>
                <a:ea typeface="Calibri"/>
                <a:cs typeface="Calibri"/>
                <a:sym typeface="Calibri"/>
              </a:rPr>
              <a:t>3. Plan de emergencia (III)
</a:t>
            </a:r>
            <a:endParaRPr lang="en-US" sz="1050" dirty="0"/>
          </a:p>
        </p:txBody>
      </p:sp>
      <p:pic>
        <p:nvPicPr>
          <p:cNvPr id="6" name="Picture 5" descr="Icon&#10;&#10;Description automatically generated">
            <a:extLst>
              <a:ext uri="{FF2B5EF4-FFF2-40B4-BE49-F238E27FC236}">
                <a16:creationId xmlns:a16="http://schemas.microsoft.com/office/drawing/2014/main" id="{C44A6ED5-350D-6FF4-F662-28BBFFE49A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570774" y="2930536"/>
            <a:ext cx="954351" cy="1782198"/>
          </a:xfrm>
          <a:prstGeom prst="rect">
            <a:avLst/>
          </a:prstGeom>
        </p:spPr>
      </p:pic>
      <p:pic>
        <p:nvPicPr>
          <p:cNvPr id="3" name="Sonido grabado">
            <a:hlinkClick r:id="" action="ppaction://media"/>
            <a:extLst>
              <a:ext uri="{FF2B5EF4-FFF2-40B4-BE49-F238E27FC236}">
                <a16:creationId xmlns:a16="http://schemas.microsoft.com/office/drawing/2014/main" id="{435D04DA-175C-A280-3C1F-1181D77A23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5198" y="1004743"/>
            <a:ext cx="487363" cy="487363"/>
          </a:xfrm>
          <a:prstGeom prst="rect">
            <a:avLst/>
          </a:prstGeom>
        </p:spPr>
      </p:pic>
    </p:spTree>
    <p:extLst>
      <p:ext uri="{BB962C8B-B14F-4D97-AF65-F5344CB8AC3E}">
        <p14:creationId xmlns:p14="http://schemas.microsoft.com/office/powerpoint/2010/main" val="349968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9</a:t>
            </a:fld>
            <a:endParaRPr lang="el-GR"/>
          </a:p>
        </p:txBody>
      </p:sp>
      <p:sp>
        <p:nvSpPr>
          <p:cNvPr id="5" name="Google Shape;120;p3">
            <a:extLst>
              <a:ext uri="{FF2B5EF4-FFF2-40B4-BE49-F238E27FC236}">
                <a16:creationId xmlns:a16="http://schemas.microsoft.com/office/drawing/2014/main" id="{730C4140-545F-2770-DE8D-202DDEBC1D1E}"/>
              </a:ext>
            </a:extLst>
          </p:cNvPr>
          <p:cNvSpPr txBox="1">
            <a:spLocks/>
          </p:cNvSpPr>
          <p:nvPr/>
        </p:nvSpPr>
        <p:spPr>
          <a:xfrm>
            <a:off x="2240566" y="1770253"/>
            <a:ext cx="4129755" cy="715550"/>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defRPr/>
            </a:pPr>
            <a:r>
              <a:rPr lang="es-ES" sz="2100" b="1" dirty="0">
                <a:solidFill>
                  <a:schemeClr val="dk1"/>
                </a:solidFill>
                <a:latin typeface="Calibri"/>
                <a:ea typeface="Calibri"/>
                <a:cs typeface="Calibri"/>
                <a:sym typeface="Calibri"/>
              </a:rPr>
              <a:t>4. Kit de emergencia
</a:t>
            </a:r>
            <a:endParaRPr lang="en-US" sz="2100" b="1" dirty="0">
              <a:solidFill>
                <a:schemeClr val="dk1"/>
              </a:solidFill>
              <a:latin typeface="Calibri"/>
              <a:cs typeface="Calibri"/>
            </a:endParaRPr>
          </a:p>
        </p:txBody>
      </p:sp>
      <p:sp>
        <p:nvSpPr>
          <p:cNvPr id="3" name="Rectangle 2">
            <a:extLst>
              <a:ext uri="{FF2B5EF4-FFF2-40B4-BE49-F238E27FC236}">
                <a16:creationId xmlns:a16="http://schemas.microsoft.com/office/drawing/2014/main" id="{F89F10AC-DA0A-CAC4-FE0C-4BA163820B2F}"/>
              </a:ext>
            </a:extLst>
          </p:cNvPr>
          <p:cNvSpPr>
            <a:spLocks noChangeArrowheads="1"/>
          </p:cNvSpPr>
          <p:nvPr/>
        </p:nvSpPr>
        <p:spPr bwMode="auto">
          <a:xfrm>
            <a:off x="2240566" y="2535618"/>
            <a:ext cx="7204425" cy="2469907"/>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fontAlgn="base">
              <a:spcBef>
                <a:spcPct val="0"/>
              </a:spcBef>
              <a:spcAft>
                <a:spcPct val="0"/>
              </a:spcAft>
            </a:pPr>
            <a:r>
              <a:rPr lang="es-ES" sz="1500" dirty="0">
                <a:cs typeface="Arial" pitchFamily="34" charset="0"/>
              </a:rPr>
              <a:t>La Organización Nacional sobre Discapacidad recomienda preparar 2 kits:
</a:t>
            </a:r>
            <a:endParaRPr lang="en-US" sz="1500" dirty="0">
              <a:cs typeface="Arial" pitchFamily="34" charset="0"/>
            </a:endParaRPr>
          </a:p>
          <a:p>
            <a:pPr fontAlgn="base">
              <a:spcBef>
                <a:spcPct val="0"/>
              </a:spcBef>
              <a:spcAft>
                <a:spcPct val="0"/>
              </a:spcAft>
              <a:buClrTx/>
            </a:pPr>
            <a:r>
              <a:rPr lang="es-ES" sz="1500" dirty="0">
                <a:cs typeface="Arial" pitchFamily="34" charset="0"/>
              </a:rPr>
              <a:t>1. Kit de emergencia - suministros necesarios para un mínimo de 3 días  
2. Bolsa de viaje - sus artículos más esenciales para llevar con usted si debe salir inmediatamente
</a:t>
            </a:r>
            <a:endParaRPr lang="en-US" sz="2100" b="1" i="1" dirty="0">
              <a:ea typeface="Calibri" pitchFamily="34" charset="0"/>
              <a:cs typeface="Times New Roman" pitchFamily="18" charset="0"/>
            </a:endParaRPr>
          </a:p>
          <a:p>
            <a:pPr defTabSz="685800" fontAlgn="base">
              <a:spcBef>
                <a:spcPct val="0"/>
              </a:spcBef>
              <a:spcAft>
                <a:spcPct val="0"/>
              </a:spcAft>
            </a:pPr>
            <a:endParaRPr lang="en-US" sz="1500" b="1" i="1" dirty="0">
              <a:ea typeface="Calibri" pitchFamily="34" charset="0"/>
              <a:cs typeface="Times New Roman" pitchFamily="18" charset="0"/>
            </a:endParaRPr>
          </a:p>
          <a:p>
            <a:pPr defTabSz="685800" fontAlgn="base">
              <a:spcBef>
                <a:spcPct val="0"/>
              </a:spcBef>
              <a:spcAft>
                <a:spcPct val="0"/>
              </a:spcAft>
            </a:pPr>
            <a:endParaRPr lang="en-US" sz="1500" b="1" i="1" dirty="0">
              <a:ea typeface="Calibri" pitchFamily="34" charset="0"/>
              <a:cs typeface="Times New Roman" pitchFamily="18" charset="0"/>
            </a:endParaRPr>
          </a:p>
          <a:p>
            <a:pPr marL="171450" indent="-171450" defTabSz="685800" fontAlgn="base">
              <a:spcBef>
                <a:spcPct val="0"/>
              </a:spcBef>
              <a:spcAft>
                <a:spcPct val="0"/>
              </a:spcAft>
              <a:buFont typeface="+mj-lt"/>
              <a:buAutoNum type="arabicPeriod"/>
            </a:pPr>
            <a:endParaRPr lang="en-US" sz="1500" b="1" i="1" dirty="0">
              <a:ea typeface="Calibri" pitchFamily="34" charset="0"/>
              <a:cs typeface="Times New Roman" pitchFamily="18" charset="0"/>
            </a:endParaRPr>
          </a:p>
          <a:p>
            <a:pPr marL="171450" indent="-171450" defTabSz="685800" fontAlgn="base">
              <a:spcBef>
                <a:spcPct val="0"/>
              </a:spcBef>
              <a:spcAft>
                <a:spcPct val="0"/>
              </a:spcAft>
              <a:buFont typeface="+mj-lt"/>
              <a:buAutoNum type="arabicPeriod"/>
            </a:pPr>
            <a:endParaRPr lang="en-US" sz="1500" b="1" i="1" dirty="0">
              <a:ea typeface="Calibri" pitchFamily="34" charset="0"/>
              <a:cs typeface="Times New Roman" pitchFamily="18" charset="0"/>
            </a:endParaRPr>
          </a:p>
        </p:txBody>
      </p:sp>
      <p:pic>
        <p:nvPicPr>
          <p:cNvPr id="8" name="Picture 5" descr="A picture containing LEGO, toy&#10;&#10;Description automatically generated">
            <a:extLst>
              <a:ext uri="{FF2B5EF4-FFF2-40B4-BE49-F238E27FC236}">
                <a16:creationId xmlns:a16="http://schemas.microsoft.com/office/drawing/2014/main" id="{CE56E81F-7619-C31F-1513-E9A0D9032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5443" y="3621451"/>
            <a:ext cx="1899296" cy="2025953"/>
          </a:xfrm>
          <a:prstGeom prst="rect">
            <a:avLst/>
          </a:prstGeom>
        </p:spPr>
      </p:pic>
      <p:pic>
        <p:nvPicPr>
          <p:cNvPr id="9" name="Picture 1" descr="C:\Users\Ilias\Downloads\ΕΙΚΟΝΕΣ ΓΙΑ POWER POINT EMPOWER\αρχείο λήψης.jpg">
            <a:extLst>
              <a:ext uri="{FF2B5EF4-FFF2-40B4-BE49-F238E27FC236}">
                <a16:creationId xmlns:a16="http://schemas.microsoft.com/office/drawing/2014/main" id="{F035FFBF-B3E2-F84D-7C6F-2D9E726AC7AB}"/>
              </a:ext>
            </a:extLst>
          </p:cNvPr>
          <p:cNvPicPr>
            <a:picLocks noChangeAspect="1" noChangeArrowheads="1"/>
          </p:cNvPicPr>
          <p:nvPr/>
        </p:nvPicPr>
        <p:blipFill>
          <a:blip r:embed="rId5" cstate="print"/>
          <a:srcRect/>
          <a:stretch>
            <a:fillRect/>
          </a:stretch>
        </p:blipFill>
        <p:spPr bwMode="auto">
          <a:xfrm>
            <a:off x="7098476" y="3750984"/>
            <a:ext cx="2259692" cy="1766888"/>
          </a:xfrm>
          <a:prstGeom prst="rect">
            <a:avLst/>
          </a:prstGeom>
          <a:noFill/>
        </p:spPr>
      </p:pic>
      <p:pic>
        <p:nvPicPr>
          <p:cNvPr id="2" name="Sonido grabado">
            <a:hlinkClick r:id="" action="ppaction://media"/>
            <a:extLst>
              <a:ext uri="{FF2B5EF4-FFF2-40B4-BE49-F238E27FC236}">
                <a16:creationId xmlns:a16="http://schemas.microsoft.com/office/drawing/2014/main" id="{123E9F92-EFEB-EF07-4A36-3D36315191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3889" y="940089"/>
            <a:ext cx="487363" cy="487363"/>
          </a:xfrm>
          <a:prstGeom prst="rect">
            <a:avLst/>
          </a:prstGeom>
        </p:spPr>
      </p:pic>
    </p:spTree>
    <p:extLst>
      <p:ext uri="{BB962C8B-B14F-4D97-AF65-F5344CB8AC3E}">
        <p14:creationId xmlns:p14="http://schemas.microsoft.com/office/powerpoint/2010/main" val="160015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1674</Words>
  <Application>Microsoft Office PowerPoint</Application>
  <PresentationFormat>Panorámica</PresentationFormat>
  <Paragraphs>94</Paragraphs>
  <Slides>16</Slides>
  <Notes>4</Notes>
  <HiddenSlides>0</HiddenSlides>
  <MMClips>16</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16</vt:i4>
      </vt:variant>
    </vt:vector>
  </HeadingPairs>
  <TitlesOfParts>
    <vt:vector size="21" baseType="lpstr">
      <vt:lpstr>Calibri</vt:lpstr>
      <vt:lpstr>Lato Light</vt:lpstr>
      <vt:lpstr>Lato</vt:lpstr>
      <vt:lpstr>Arial</vt:lpstr>
      <vt:lpstr>Office Teması</vt:lpstr>
      <vt:lpstr>Plan de Gestión de Desastres PREPARACIÓN</vt:lpstr>
      <vt:lpstr>Tabla de contenidos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Disaster Management Plan RECOVERY</dc:title>
  <dc:creator>Abdrrahman SAYGIN</dc:creator>
  <cp:lastModifiedBy>Victoria de Miguel Yubero</cp:lastModifiedBy>
  <cp:revision>12</cp:revision>
  <dcterms:created xsi:type="dcterms:W3CDTF">2021-03-08T12:52:56Z</dcterms:created>
  <dcterms:modified xsi:type="dcterms:W3CDTF">2023-05-18T09:11:15Z</dcterms:modified>
</cp:coreProperties>
</file>